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69" r:id="rId16"/>
    <p:sldId id="268" r:id="rId17"/>
    <p:sldId id="272" r:id="rId18"/>
    <p:sldId id="273" r:id="rId19"/>
  </p:sldIdLst>
  <p:sldSz cx="18288000" cy="10287000"/>
  <p:notesSz cx="6858000" cy="9144000"/>
  <p:embeddedFontLst>
    <p:embeddedFont>
      <p:font typeface="Lato Bold Italics" panose="020B0604020202020204" charset="0"/>
      <p:regular r:id="rId20"/>
    </p:embeddedFont>
    <p:embeddedFont>
      <p:font typeface="Lato Heavy"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22" autoAdjust="0"/>
  </p:normalViewPr>
  <p:slideViewPr>
    <p:cSldViewPr>
      <p:cViewPr varScale="1">
        <p:scale>
          <a:sx n="39" d="100"/>
          <a:sy n="39" d="100"/>
        </p:scale>
        <p:origin x="964" y="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7994" r="-14571" b="-57016"/>
            </a:stretch>
          </a:blipFill>
        </p:spPr>
      </p:sp>
      <p:sp>
        <p:nvSpPr>
          <p:cNvPr id="3" name="TextBox 3"/>
          <p:cNvSpPr txBox="1"/>
          <p:nvPr/>
        </p:nvSpPr>
        <p:spPr>
          <a:xfrm>
            <a:off x="10952376" y="2089282"/>
            <a:ext cx="7335624" cy="3054218"/>
          </a:xfrm>
          <a:prstGeom prst="rect">
            <a:avLst/>
          </a:prstGeom>
        </p:spPr>
        <p:txBody>
          <a:bodyPr lIns="0" tIns="0" rIns="0" bIns="0" rtlCol="0" anchor="t">
            <a:spAutoFit/>
          </a:bodyPr>
          <a:lstStyle/>
          <a:p>
            <a:pPr algn="ctr">
              <a:lnSpc>
                <a:spcPts val="8057"/>
              </a:lnSpc>
              <a:spcBef>
                <a:spcPct val="0"/>
              </a:spcBef>
            </a:pPr>
            <a:r>
              <a:rPr lang="en-US" sz="5755">
                <a:solidFill>
                  <a:srgbClr val="000000"/>
                </a:solidFill>
                <a:latin typeface="Times New Roman"/>
                <a:ea typeface="Times New Roman"/>
                <a:cs typeface="Times New Roman"/>
                <a:sym typeface="Times New Roman"/>
              </a:rPr>
              <a:t>SmartHealth</a:t>
            </a:r>
          </a:p>
          <a:p>
            <a:pPr algn="ctr">
              <a:lnSpc>
                <a:spcPts val="8057"/>
              </a:lnSpc>
              <a:spcBef>
                <a:spcPct val="0"/>
              </a:spcBef>
            </a:pPr>
            <a:r>
              <a:rPr lang="en-US" sz="5755">
                <a:solidFill>
                  <a:srgbClr val="000000"/>
                </a:solidFill>
                <a:latin typeface="Times New Roman"/>
                <a:ea typeface="Times New Roman"/>
                <a:cs typeface="Times New Roman"/>
                <a:sym typeface="Times New Roman"/>
              </a:rPr>
              <a:t> Insurance </a:t>
            </a:r>
          </a:p>
          <a:p>
            <a:pPr algn="ctr">
              <a:lnSpc>
                <a:spcPts val="8057"/>
              </a:lnSpc>
              <a:spcBef>
                <a:spcPct val="0"/>
              </a:spcBef>
            </a:pPr>
            <a:r>
              <a:rPr lang="en-US" sz="5755">
                <a:solidFill>
                  <a:srgbClr val="000000"/>
                </a:solidFill>
                <a:latin typeface="Times New Roman"/>
                <a:ea typeface="Times New Roman"/>
                <a:cs typeface="Times New Roman"/>
                <a:sym typeface="Times New Roman"/>
              </a:rPr>
              <a:t>Management System</a:t>
            </a:r>
          </a:p>
        </p:txBody>
      </p:sp>
      <p:sp>
        <p:nvSpPr>
          <p:cNvPr id="4" name="TextBox 4"/>
          <p:cNvSpPr txBox="1"/>
          <p:nvPr/>
        </p:nvSpPr>
        <p:spPr>
          <a:xfrm>
            <a:off x="14966656" y="5718048"/>
            <a:ext cx="2821384" cy="633597"/>
          </a:xfrm>
          <a:prstGeom prst="rect">
            <a:avLst/>
          </a:prstGeom>
        </p:spPr>
        <p:txBody>
          <a:bodyPr lIns="0" tIns="0" rIns="0" bIns="0" rtlCol="0" anchor="t">
            <a:spAutoFit/>
          </a:bodyPr>
          <a:lstStyle/>
          <a:p>
            <a:pPr algn="ctr">
              <a:lnSpc>
                <a:spcPts val="4977"/>
              </a:lnSpc>
              <a:spcBef>
                <a:spcPct val="0"/>
              </a:spcBef>
            </a:pPr>
            <a:r>
              <a:rPr lang="en-US" sz="3555">
                <a:solidFill>
                  <a:srgbClr val="000000"/>
                </a:solidFill>
                <a:latin typeface="Times New Roman"/>
                <a:ea typeface="Times New Roman"/>
                <a:cs typeface="Times New Roman"/>
                <a:sym typeface="Times New Roman"/>
              </a:rPr>
              <a:t>-Rishika Cheeti</a:t>
            </a:r>
          </a:p>
        </p:txBody>
      </p:sp>
      <p:sp>
        <p:nvSpPr>
          <p:cNvPr id="5" name="Freeform 5"/>
          <p:cNvSpPr/>
          <p:nvPr/>
        </p:nvSpPr>
        <p:spPr>
          <a:xfrm>
            <a:off x="453603" y="762877"/>
            <a:ext cx="10771031" cy="8761246"/>
          </a:xfrm>
          <a:custGeom>
            <a:avLst/>
            <a:gdLst/>
            <a:ahLst/>
            <a:cxnLst/>
            <a:rect l="l" t="t" r="r" b="b"/>
            <a:pathLst>
              <a:path w="10771031" h="8761246">
                <a:moveTo>
                  <a:pt x="0" y="0"/>
                </a:moveTo>
                <a:lnTo>
                  <a:pt x="10771032" y="0"/>
                </a:lnTo>
                <a:lnTo>
                  <a:pt x="10771032" y="8761246"/>
                </a:lnTo>
                <a:lnTo>
                  <a:pt x="0" y="8761246"/>
                </a:lnTo>
                <a:lnTo>
                  <a:pt x="0" y="0"/>
                </a:lnTo>
                <a:close/>
              </a:path>
            </a:pathLst>
          </a:custGeom>
          <a:blipFill>
            <a:blip r:embed="rId3"/>
            <a:stretch>
              <a:fillRect t="-2540" r="-8329" b="-340"/>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88110" cy="10287000"/>
          </a:xfrm>
          <a:custGeom>
            <a:avLst/>
            <a:gdLst/>
            <a:ahLst/>
            <a:cxnLst/>
            <a:rect l="l" t="t" r="r" b="b"/>
            <a:pathLst>
              <a:path w="18488110" h="10287000">
                <a:moveTo>
                  <a:pt x="0" y="0"/>
                </a:moveTo>
                <a:lnTo>
                  <a:pt x="18488110" y="0"/>
                </a:lnTo>
                <a:lnTo>
                  <a:pt x="18488110" y="10287000"/>
                </a:lnTo>
                <a:lnTo>
                  <a:pt x="0" y="10287000"/>
                </a:lnTo>
                <a:lnTo>
                  <a:pt x="0" y="0"/>
                </a:lnTo>
                <a:close/>
              </a:path>
            </a:pathLst>
          </a:custGeom>
          <a:blipFill>
            <a:blip r:embed="rId2"/>
            <a:stretch>
              <a:fillRect t="-9870" b="-9870"/>
            </a:stretch>
          </a:blipFill>
        </p:spPr>
      </p:sp>
      <p:sp>
        <p:nvSpPr>
          <p:cNvPr id="3" name="Freeform 3"/>
          <p:cNvSpPr/>
          <p:nvPr/>
        </p:nvSpPr>
        <p:spPr>
          <a:xfrm>
            <a:off x="804143" y="703850"/>
            <a:ext cx="7601204" cy="3968895"/>
          </a:xfrm>
          <a:custGeom>
            <a:avLst/>
            <a:gdLst/>
            <a:ahLst/>
            <a:cxnLst/>
            <a:rect l="l" t="t" r="r" b="b"/>
            <a:pathLst>
              <a:path w="7601204" h="3968895">
                <a:moveTo>
                  <a:pt x="0" y="0"/>
                </a:moveTo>
                <a:lnTo>
                  <a:pt x="7601205" y="0"/>
                </a:lnTo>
                <a:lnTo>
                  <a:pt x="7601205" y="3968895"/>
                </a:lnTo>
                <a:lnTo>
                  <a:pt x="0" y="3968895"/>
                </a:lnTo>
                <a:lnTo>
                  <a:pt x="0" y="0"/>
                </a:lnTo>
                <a:close/>
              </a:path>
            </a:pathLst>
          </a:custGeom>
          <a:blipFill>
            <a:blip r:embed="rId3"/>
            <a:stretch>
              <a:fillRect/>
            </a:stretch>
          </a:blipFill>
        </p:spPr>
      </p:sp>
      <p:sp>
        <p:nvSpPr>
          <p:cNvPr id="4" name="Freeform 4"/>
          <p:cNvSpPr/>
          <p:nvPr/>
        </p:nvSpPr>
        <p:spPr>
          <a:xfrm>
            <a:off x="9468612" y="703850"/>
            <a:ext cx="7557906" cy="3993666"/>
          </a:xfrm>
          <a:custGeom>
            <a:avLst/>
            <a:gdLst/>
            <a:ahLst/>
            <a:cxnLst/>
            <a:rect l="l" t="t" r="r" b="b"/>
            <a:pathLst>
              <a:path w="7557906" h="3993666">
                <a:moveTo>
                  <a:pt x="0" y="0"/>
                </a:moveTo>
                <a:lnTo>
                  <a:pt x="7557906" y="0"/>
                </a:lnTo>
                <a:lnTo>
                  <a:pt x="7557906" y="3993666"/>
                </a:lnTo>
                <a:lnTo>
                  <a:pt x="0" y="3993666"/>
                </a:lnTo>
                <a:lnTo>
                  <a:pt x="0" y="0"/>
                </a:lnTo>
                <a:close/>
              </a:path>
            </a:pathLst>
          </a:custGeom>
          <a:blipFill>
            <a:blip r:embed="rId4"/>
            <a:stretch>
              <a:fillRect/>
            </a:stretch>
          </a:blipFill>
        </p:spPr>
      </p:sp>
      <p:sp>
        <p:nvSpPr>
          <p:cNvPr id="5" name="Freeform 5"/>
          <p:cNvSpPr/>
          <p:nvPr/>
        </p:nvSpPr>
        <p:spPr>
          <a:xfrm>
            <a:off x="4686176" y="5611111"/>
            <a:ext cx="8318572" cy="4396741"/>
          </a:xfrm>
          <a:custGeom>
            <a:avLst/>
            <a:gdLst/>
            <a:ahLst/>
            <a:cxnLst/>
            <a:rect l="l" t="t" r="r" b="b"/>
            <a:pathLst>
              <a:path w="8318572" h="4396741">
                <a:moveTo>
                  <a:pt x="0" y="0"/>
                </a:moveTo>
                <a:lnTo>
                  <a:pt x="8318573" y="0"/>
                </a:lnTo>
                <a:lnTo>
                  <a:pt x="8318573" y="4396741"/>
                </a:lnTo>
                <a:lnTo>
                  <a:pt x="0" y="4396741"/>
                </a:lnTo>
                <a:lnTo>
                  <a:pt x="0" y="0"/>
                </a:lnTo>
                <a:close/>
              </a:path>
            </a:pathLst>
          </a:custGeom>
          <a:blipFill>
            <a:blip r:embed="rId5"/>
            <a:stretch>
              <a:fillRect/>
            </a:stretch>
          </a:blipFill>
        </p:spPr>
      </p:sp>
      <p:sp>
        <p:nvSpPr>
          <p:cNvPr id="6" name="TextBox 6"/>
          <p:cNvSpPr txBox="1"/>
          <p:nvPr/>
        </p:nvSpPr>
        <p:spPr>
          <a:xfrm>
            <a:off x="804143" y="4742564"/>
            <a:ext cx="7764066" cy="706622"/>
          </a:xfrm>
          <a:prstGeom prst="rect">
            <a:avLst/>
          </a:prstGeom>
        </p:spPr>
        <p:txBody>
          <a:bodyPr lIns="0" tIns="0" rIns="0" bIns="0" rtlCol="0" anchor="t">
            <a:spAutoFit/>
          </a:bodyPr>
          <a:lstStyle/>
          <a:p>
            <a:pPr algn="ctr">
              <a:lnSpc>
                <a:spcPts val="5677"/>
              </a:lnSpc>
              <a:spcBef>
                <a:spcPct val="0"/>
              </a:spcBef>
            </a:pPr>
            <a:r>
              <a:rPr lang="en-US" sz="4055">
                <a:solidFill>
                  <a:srgbClr val="000000"/>
                </a:solidFill>
                <a:latin typeface="Times New Roman"/>
                <a:ea typeface="Times New Roman"/>
                <a:cs typeface="Times New Roman"/>
                <a:sym typeface="Times New Roman"/>
              </a:rPr>
              <a:t>Admin can create new Insurance plan</a:t>
            </a:r>
          </a:p>
        </p:txBody>
      </p:sp>
      <p:sp>
        <p:nvSpPr>
          <p:cNvPr id="7" name="TextBox 7"/>
          <p:cNvSpPr txBox="1"/>
          <p:nvPr/>
        </p:nvSpPr>
        <p:spPr>
          <a:xfrm>
            <a:off x="11014258" y="4660014"/>
            <a:ext cx="5663109" cy="706622"/>
          </a:xfrm>
          <a:prstGeom prst="rect">
            <a:avLst/>
          </a:prstGeom>
        </p:spPr>
        <p:txBody>
          <a:bodyPr lIns="0" tIns="0" rIns="0" bIns="0" rtlCol="0" anchor="t">
            <a:spAutoFit/>
          </a:bodyPr>
          <a:lstStyle/>
          <a:p>
            <a:pPr algn="ctr">
              <a:lnSpc>
                <a:spcPts val="5677"/>
              </a:lnSpc>
              <a:spcBef>
                <a:spcPct val="0"/>
              </a:spcBef>
            </a:pPr>
            <a:r>
              <a:rPr lang="en-US" sz="4055">
                <a:solidFill>
                  <a:srgbClr val="000000"/>
                </a:solidFill>
                <a:latin typeface="Times New Roman"/>
                <a:ea typeface="Times New Roman"/>
                <a:cs typeface="Times New Roman"/>
                <a:sym typeface="Times New Roman"/>
              </a:rPr>
              <a:t>Hospital Management page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611666" y="482121"/>
            <a:ext cx="8532334" cy="4479475"/>
          </a:xfrm>
          <a:custGeom>
            <a:avLst/>
            <a:gdLst/>
            <a:ahLst/>
            <a:cxnLst/>
            <a:rect l="l" t="t" r="r" b="b"/>
            <a:pathLst>
              <a:path w="8532334" h="4479475">
                <a:moveTo>
                  <a:pt x="0" y="0"/>
                </a:moveTo>
                <a:lnTo>
                  <a:pt x="8532334" y="0"/>
                </a:lnTo>
                <a:lnTo>
                  <a:pt x="8532334" y="4479475"/>
                </a:lnTo>
                <a:lnTo>
                  <a:pt x="0" y="4479475"/>
                </a:lnTo>
                <a:lnTo>
                  <a:pt x="0" y="0"/>
                </a:lnTo>
                <a:close/>
              </a:path>
            </a:pathLst>
          </a:custGeom>
          <a:blipFill>
            <a:blip r:embed="rId3"/>
            <a:stretch>
              <a:fillRect/>
            </a:stretch>
          </a:blipFill>
        </p:spPr>
      </p:sp>
      <p:sp>
        <p:nvSpPr>
          <p:cNvPr id="4" name="Freeform 4"/>
          <p:cNvSpPr/>
          <p:nvPr/>
        </p:nvSpPr>
        <p:spPr>
          <a:xfrm>
            <a:off x="9336477" y="5384416"/>
            <a:ext cx="8750238" cy="4594281"/>
          </a:xfrm>
          <a:custGeom>
            <a:avLst/>
            <a:gdLst/>
            <a:ahLst/>
            <a:cxnLst/>
            <a:rect l="l" t="t" r="r" b="b"/>
            <a:pathLst>
              <a:path w="8750238" h="4594281">
                <a:moveTo>
                  <a:pt x="0" y="0"/>
                </a:moveTo>
                <a:lnTo>
                  <a:pt x="8750238" y="0"/>
                </a:lnTo>
                <a:lnTo>
                  <a:pt x="8750238" y="4594280"/>
                </a:lnTo>
                <a:lnTo>
                  <a:pt x="0" y="4594280"/>
                </a:lnTo>
                <a:lnTo>
                  <a:pt x="0" y="0"/>
                </a:lnTo>
                <a:close/>
              </a:path>
            </a:pathLst>
          </a:custGeom>
          <a:blipFill>
            <a:blip r:embed="rId4"/>
            <a:stretch>
              <a:fillRect/>
            </a:stretch>
          </a:blipFill>
        </p:spPr>
      </p:sp>
      <p:sp>
        <p:nvSpPr>
          <p:cNvPr id="5" name="TextBox 5"/>
          <p:cNvSpPr txBox="1"/>
          <p:nvPr/>
        </p:nvSpPr>
        <p:spPr>
          <a:xfrm>
            <a:off x="10390768" y="1913636"/>
            <a:ext cx="6167934" cy="808222"/>
          </a:xfrm>
          <a:prstGeom prst="rect">
            <a:avLst/>
          </a:prstGeom>
        </p:spPr>
        <p:txBody>
          <a:bodyPr lIns="0" tIns="0" rIns="0" bIns="0" rtlCol="0" anchor="t">
            <a:spAutoFit/>
          </a:bodyPr>
          <a:lstStyle/>
          <a:p>
            <a:pPr algn="ctr">
              <a:lnSpc>
                <a:spcPts val="6377"/>
              </a:lnSpc>
              <a:spcBef>
                <a:spcPct val="0"/>
              </a:spcBef>
            </a:pPr>
            <a:r>
              <a:rPr lang="en-US" sz="4555">
                <a:solidFill>
                  <a:srgbClr val="000000"/>
                </a:solidFill>
                <a:latin typeface="Times New Roman"/>
                <a:ea typeface="Times New Roman"/>
                <a:cs typeface="Times New Roman"/>
                <a:sym typeface="Times New Roman"/>
              </a:rPr>
              <a:t>Insurance agent dashboard</a:t>
            </a:r>
          </a:p>
        </p:txBody>
      </p:sp>
      <p:sp>
        <p:nvSpPr>
          <p:cNvPr id="6" name="TextBox 6"/>
          <p:cNvSpPr txBox="1"/>
          <p:nvPr/>
        </p:nvSpPr>
        <p:spPr>
          <a:xfrm>
            <a:off x="1793866" y="6489180"/>
            <a:ext cx="6167934" cy="1617847"/>
          </a:xfrm>
          <a:prstGeom prst="rect">
            <a:avLst/>
          </a:prstGeom>
        </p:spPr>
        <p:txBody>
          <a:bodyPr lIns="0" tIns="0" rIns="0" bIns="0" rtlCol="0" anchor="t">
            <a:spAutoFit/>
          </a:bodyPr>
          <a:lstStyle/>
          <a:p>
            <a:pPr algn="ctr">
              <a:lnSpc>
                <a:spcPts val="6377"/>
              </a:lnSpc>
              <a:spcBef>
                <a:spcPct val="0"/>
              </a:spcBef>
            </a:pPr>
            <a:r>
              <a:rPr lang="en-US" sz="4555">
                <a:solidFill>
                  <a:srgbClr val="000000"/>
                </a:solidFill>
                <a:latin typeface="Times New Roman"/>
                <a:ea typeface="Times New Roman"/>
                <a:cs typeface="Times New Roman"/>
                <a:sym typeface="Times New Roman"/>
              </a:rPr>
              <a:t>Agent can enroll policy to a customer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9144000" y="5432527"/>
            <a:ext cx="8740378" cy="4629916"/>
          </a:xfrm>
          <a:custGeom>
            <a:avLst/>
            <a:gdLst/>
            <a:ahLst/>
            <a:cxnLst/>
            <a:rect l="l" t="t" r="r" b="b"/>
            <a:pathLst>
              <a:path w="8740378" h="4629916">
                <a:moveTo>
                  <a:pt x="0" y="0"/>
                </a:moveTo>
                <a:lnTo>
                  <a:pt x="8740378" y="0"/>
                </a:lnTo>
                <a:lnTo>
                  <a:pt x="8740378" y="4629916"/>
                </a:lnTo>
                <a:lnTo>
                  <a:pt x="0" y="4629916"/>
                </a:lnTo>
                <a:lnTo>
                  <a:pt x="0" y="0"/>
                </a:lnTo>
                <a:close/>
              </a:path>
            </a:pathLst>
          </a:custGeom>
          <a:blipFill>
            <a:blip r:embed="rId3"/>
            <a:stretch>
              <a:fillRect/>
            </a:stretch>
          </a:blipFill>
        </p:spPr>
      </p:sp>
      <p:sp>
        <p:nvSpPr>
          <p:cNvPr id="4" name="Freeform 4"/>
          <p:cNvSpPr/>
          <p:nvPr/>
        </p:nvSpPr>
        <p:spPr>
          <a:xfrm>
            <a:off x="425336" y="570258"/>
            <a:ext cx="8718664" cy="4573242"/>
          </a:xfrm>
          <a:custGeom>
            <a:avLst/>
            <a:gdLst/>
            <a:ahLst/>
            <a:cxnLst/>
            <a:rect l="l" t="t" r="r" b="b"/>
            <a:pathLst>
              <a:path w="8718664" h="4573242">
                <a:moveTo>
                  <a:pt x="0" y="0"/>
                </a:moveTo>
                <a:lnTo>
                  <a:pt x="8718664" y="0"/>
                </a:lnTo>
                <a:lnTo>
                  <a:pt x="8718664" y="4573242"/>
                </a:lnTo>
                <a:lnTo>
                  <a:pt x="0" y="4573242"/>
                </a:lnTo>
                <a:lnTo>
                  <a:pt x="0" y="0"/>
                </a:lnTo>
                <a:close/>
              </a:path>
            </a:pathLst>
          </a:custGeom>
          <a:blipFill>
            <a:blip r:embed="rId4"/>
            <a:stretch>
              <a:fillRect/>
            </a:stretch>
          </a:blipFill>
        </p:spPr>
      </p:sp>
      <p:sp>
        <p:nvSpPr>
          <p:cNvPr id="5" name="TextBox 5"/>
          <p:cNvSpPr txBox="1"/>
          <p:nvPr/>
        </p:nvSpPr>
        <p:spPr>
          <a:xfrm>
            <a:off x="9569336" y="2395618"/>
            <a:ext cx="8718664" cy="808222"/>
          </a:xfrm>
          <a:prstGeom prst="rect">
            <a:avLst/>
          </a:prstGeom>
        </p:spPr>
        <p:txBody>
          <a:bodyPr lIns="0" tIns="0" rIns="0" bIns="0" rtlCol="0" anchor="t">
            <a:spAutoFit/>
          </a:bodyPr>
          <a:lstStyle/>
          <a:p>
            <a:pPr algn="ctr">
              <a:lnSpc>
                <a:spcPts val="6377"/>
              </a:lnSpc>
              <a:spcBef>
                <a:spcPct val="0"/>
              </a:spcBef>
            </a:pPr>
            <a:r>
              <a:rPr lang="en-US" sz="4555">
                <a:solidFill>
                  <a:srgbClr val="000000"/>
                </a:solidFill>
                <a:latin typeface="Times New Roman"/>
                <a:ea typeface="Times New Roman"/>
                <a:cs typeface="Times New Roman"/>
                <a:sym typeface="Times New Roman"/>
              </a:rPr>
              <a:t>List of enrollments done by Agent</a:t>
            </a:r>
          </a:p>
        </p:txBody>
      </p:sp>
      <p:sp>
        <p:nvSpPr>
          <p:cNvPr id="6" name="TextBox 6"/>
          <p:cNvSpPr txBox="1"/>
          <p:nvPr/>
        </p:nvSpPr>
        <p:spPr>
          <a:xfrm>
            <a:off x="1812620" y="6881412"/>
            <a:ext cx="5944096" cy="1617847"/>
          </a:xfrm>
          <a:prstGeom prst="rect">
            <a:avLst/>
          </a:prstGeom>
        </p:spPr>
        <p:txBody>
          <a:bodyPr lIns="0" tIns="0" rIns="0" bIns="0" rtlCol="0" anchor="t">
            <a:spAutoFit/>
          </a:bodyPr>
          <a:lstStyle/>
          <a:p>
            <a:pPr algn="ctr">
              <a:lnSpc>
                <a:spcPts val="6377"/>
              </a:lnSpc>
            </a:pPr>
            <a:r>
              <a:rPr lang="en-US" sz="4555">
                <a:solidFill>
                  <a:srgbClr val="000000"/>
                </a:solidFill>
                <a:latin typeface="Times New Roman"/>
                <a:ea typeface="Times New Roman"/>
                <a:cs typeface="Times New Roman"/>
                <a:sym typeface="Times New Roman"/>
              </a:rPr>
              <a:t>Reports  and analytics for</a:t>
            </a:r>
          </a:p>
          <a:p>
            <a:pPr algn="ctr">
              <a:lnSpc>
                <a:spcPts val="6377"/>
              </a:lnSpc>
              <a:spcBef>
                <a:spcPct val="0"/>
              </a:spcBef>
            </a:pPr>
            <a:r>
              <a:rPr lang="en-US" sz="4555">
                <a:solidFill>
                  <a:srgbClr val="000000"/>
                </a:solidFill>
                <a:latin typeface="Times New Roman"/>
                <a:ea typeface="Times New Roman"/>
                <a:cs typeface="Times New Roman"/>
                <a:sym typeface="Times New Roman"/>
              </a:rPr>
              <a:t> agent dashboard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23" r="-823" b="-20395"/>
            </a:stretch>
          </a:blipFill>
        </p:spPr>
      </p:sp>
      <p:sp>
        <p:nvSpPr>
          <p:cNvPr id="3" name="Freeform 3"/>
          <p:cNvSpPr/>
          <p:nvPr/>
        </p:nvSpPr>
        <p:spPr>
          <a:xfrm>
            <a:off x="369590" y="452789"/>
            <a:ext cx="8485694" cy="4466155"/>
          </a:xfrm>
          <a:custGeom>
            <a:avLst/>
            <a:gdLst/>
            <a:ahLst/>
            <a:cxnLst/>
            <a:rect l="l" t="t" r="r" b="b"/>
            <a:pathLst>
              <a:path w="8485694" h="4466155">
                <a:moveTo>
                  <a:pt x="0" y="0"/>
                </a:moveTo>
                <a:lnTo>
                  <a:pt x="8485694" y="0"/>
                </a:lnTo>
                <a:lnTo>
                  <a:pt x="8485694" y="4466154"/>
                </a:lnTo>
                <a:lnTo>
                  <a:pt x="0" y="4466154"/>
                </a:lnTo>
                <a:lnTo>
                  <a:pt x="0" y="0"/>
                </a:lnTo>
                <a:close/>
              </a:path>
            </a:pathLst>
          </a:custGeom>
          <a:blipFill>
            <a:blip r:embed="rId3"/>
            <a:stretch>
              <a:fillRect/>
            </a:stretch>
          </a:blipFill>
        </p:spPr>
      </p:sp>
      <p:sp>
        <p:nvSpPr>
          <p:cNvPr id="4" name="Freeform 4"/>
          <p:cNvSpPr/>
          <p:nvPr/>
        </p:nvSpPr>
        <p:spPr>
          <a:xfrm>
            <a:off x="9144000" y="5143500"/>
            <a:ext cx="8723728" cy="4594704"/>
          </a:xfrm>
          <a:custGeom>
            <a:avLst/>
            <a:gdLst/>
            <a:ahLst/>
            <a:cxnLst/>
            <a:rect l="l" t="t" r="r" b="b"/>
            <a:pathLst>
              <a:path w="8723728" h="4594704">
                <a:moveTo>
                  <a:pt x="0" y="0"/>
                </a:moveTo>
                <a:lnTo>
                  <a:pt x="8723728" y="0"/>
                </a:lnTo>
                <a:lnTo>
                  <a:pt x="8723728" y="4594704"/>
                </a:lnTo>
                <a:lnTo>
                  <a:pt x="0" y="4594704"/>
                </a:lnTo>
                <a:lnTo>
                  <a:pt x="0" y="0"/>
                </a:lnTo>
                <a:close/>
              </a:path>
            </a:pathLst>
          </a:custGeom>
          <a:blipFill>
            <a:blip r:embed="rId4"/>
            <a:stretch>
              <a:fillRect/>
            </a:stretch>
          </a:blipFill>
        </p:spPr>
      </p:sp>
      <p:sp>
        <p:nvSpPr>
          <p:cNvPr id="5" name="TextBox 5"/>
          <p:cNvSpPr txBox="1"/>
          <p:nvPr/>
        </p:nvSpPr>
        <p:spPr>
          <a:xfrm>
            <a:off x="10735911" y="2224605"/>
            <a:ext cx="4900216" cy="808222"/>
          </a:xfrm>
          <a:prstGeom prst="rect">
            <a:avLst/>
          </a:prstGeom>
        </p:spPr>
        <p:txBody>
          <a:bodyPr lIns="0" tIns="0" rIns="0" bIns="0" rtlCol="0" anchor="t">
            <a:spAutoFit/>
          </a:bodyPr>
          <a:lstStyle/>
          <a:p>
            <a:pPr algn="ctr">
              <a:lnSpc>
                <a:spcPts val="6377"/>
              </a:lnSpc>
              <a:spcBef>
                <a:spcPct val="0"/>
              </a:spcBef>
            </a:pPr>
            <a:r>
              <a:rPr lang="en-US" sz="4555">
                <a:solidFill>
                  <a:srgbClr val="000000"/>
                </a:solidFill>
                <a:latin typeface="Times New Roman"/>
                <a:ea typeface="Times New Roman"/>
                <a:cs typeface="Times New Roman"/>
                <a:sym typeface="Times New Roman"/>
              </a:rPr>
              <a:t>Customer Dashboard</a:t>
            </a:r>
          </a:p>
        </p:txBody>
      </p:sp>
      <p:sp>
        <p:nvSpPr>
          <p:cNvPr id="6" name="TextBox 6"/>
          <p:cNvSpPr txBox="1"/>
          <p:nvPr/>
        </p:nvSpPr>
        <p:spPr>
          <a:xfrm>
            <a:off x="1897366" y="6979591"/>
            <a:ext cx="5430143" cy="808222"/>
          </a:xfrm>
          <a:prstGeom prst="rect">
            <a:avLst/>
          </a:prstGeom>
        </p:spPr>
        <p:txBody>
          <a:bodyPr lIns="0" tIns="0" rIns="0" bIns="0" rtlCol="0" anchor="t">
            <a:spAutoFit/>
          </a:bodyPr>
          <a:lstStyle/>
          <a:p>
            <a:pPr algn="ctr">
              <a:lnSpc>
                <a:spcPts val="6377"/>
              </a:lnSpc>
              <a:spcBef>
                <a:spcPct val="0"/>
              </a:spcBef>
            </a:pPr>
            <a:r>
              <a:rPr lang="en-US" sz="4555">
                <a:solidFill>
                  <a:srgbClr val="000000"/>
                </a:solidFill>
                <a:latin typeface="Times New Roman"/>
                <a:ea typeface="Times New Roman"/>
                <a:cs typeface="Times New Roman"/>
                <a:sym typeface="Times New Roman"/>
              </a:rPr>
              <a:t>Customer policies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536292" y="530177"/>
            <a:ext cx="8196687" cy="4303946"/>
          </a:xfrm>
          <a:custGeom>
            <a:avLst/>
            <a:gdLst/>
            <a:ahLst/>
            <a:cxnLst/>
            <a:rect l="l" t="t" r="r" b="b"/>
            <a:pathLst>
              <a:path w="8196687" h="4303946">
                <a:moveTo>
                  <a:pt x="0" y="0"/>
                </a:moveTo>
                <a:lnTo>
                  <a:pt x="8196687" y="0"/>
                </a:lnTo>
                <a:lnTo>
                  <a:pt x="8196687" y="4303946"/>
                </a:lnTo>
                <a:lnTo>
                  <a:pt x="0" y="4303946"/>
                </a:lnTo>
                <a:lnTo>
                  <a:pt x="0" y="0"/>
                </a:lnTo>
                <a:close/>
              </a:path>
            </a:pathLst>
          </a:custGeom>
          <a:blipFill>
            <a:blip r:embed="rId3"/>
            <a:stretch>
              <a:fillRect/>
            </a:stretch>
          </a:blipFill>
        </p:spPr>
      </p:sp>
      <p:sp>
        <p:nvSpPr>
          <p:cNvPr id="4" name="Freeform 4"/>
          <p:cNvSpPr/>
          <p:nvPr/>
        </p:nvSpPr>
        <p:spPr>
          <a:xfrm>
            <a:off x="8945516" y="5143500"/>
            <a:ext cx="8968548" cy="4707690"/>
          </a:xfrm>
          <a:custGeom>
            <a:avLst/>
            <a:gdLst/>
            <a:ahLst/>
            <a:cxnLst/>
            <a:rect l="l" t="t" r="r" b="b"/>
            <a:pathLst>
              <a:path w="8968548" h="4707690">
                <a:moveTo>
                  <a:pt x="0" y="0"/>
                </a:moveTo>
                <a:lnTo>
                  <a:pt x="8968549" y="0"/>
                </a:lnTo>
                <a:lnTo>
                  <a:pt x="8968549" y="4707690"/>
                </a:lnTo>
                <a:lnTo>
                  <a:pt x="0" y="4707690"/>
                </a:lnTo>
                <a:lnTo>
                  <a:pt x="0" y="0"/>
                </a:lnTo>
                <a:close/>
              </a:path>
            </a:pathLst>
          </a:custGeom>
          <a:blipFill>
            <a:blip r:embed="rId4"/>
            <a:stretch>
              <a:fillRect/>
            </a:stretch>
          </a:blipFill>
        </p:spPr>
      </p:sp>
      <p:sp>
        <p:nvSpPr>
          <p:cNvPr id="5" name="TextBox 5"/>
          <p:cNvSpPr txBox="1"/>
          <p:nvPr/>
        </p:nvSpPr>
        <p:spPr>
          <a:xfrm>
            <a:off x="9331447" y="1873928"/>
            <a:ext cx="8196687" cy="752514"/>
          </a:xfrm>
          <a:prstGeom prst="rect">
            <a:avLst/>
          </a:prstGeom>
        </p:spPr>
        <p:txBody>
          <a:bodyPr lIns="0" tIns="0" rIns="0" bIns="0" rtlCol="0" anchor="t">
            <a:spAutoFit/>
          </a:bodyPr>
          <a:lstStyle/>
          <a:p>
            <a:pPr algn="ctr">
              <a:lnSpc>
                <a:spcPts val="6377"/>
              </a:lnSpc>
              <a:spcBef>
                <a:spcPct val="0"/>
              </a:spcBef>
            </a:pPr>
            <a:r>
              <a:rPr lang="en-US" sz="4555" dirty="0">
                <a:solidFill>
                  <a:srgbClr val="000000"/>
                </a:solidFill>
                <a:latin typeface="Times New Roman"/>
                <a:ea typeface="Times New Roman"/>
                <a:cs typeface="Times New Roman"/>
                <a:sym typeface="Times New Roman"/>
              </a:rPr>
              <a:t>	Claims filing page</a:t>
            </a:r>
          </a:p>
        </p:txBody>
      </p:sp>
      <p:sp>
        <p:nvSpPr>
          <p:cNvPr id="6" name="TextBox 6"/>
          <p:cNvSpPr txBox="1"/>
          <p:nvPr/>
        </p:nvSpPr>
        <p:spPr>
          <a:xfrm>
            <a:off x="1255479" y="7036084"/>
            <a:ext cx="6217345" cy="752514"/>
          </a:xfrm>
          <a:prstGeom prst="rect">
            <a:avLst/>
          </a:prstGeom>
        </p:spPr>
        <p:txBody>
          <a:bodyPr lIns="0" tIns="0" rIns="0" bIns="0" rtlCol="0" anchor="t">
            <a:spAutoFit/>
          </a:bodyPr>
          <a:lstStyle/>
          <a:p>
            <a:pPr algn="ctr">
              <a:lnSpc>
                <a:spcPts val="6377"/>
              </a:lnSpc>
              <a:spcBef>
                <a:spcPct val="0"/>
              </a:spcBef>
            </a:pPr>
            <a:r>
              <a:rPr lang="en-US" sz="4555" dirty="0">
                <a:solidFill>
                  <a:srgbClr val="000000"/>
                </a:solidFill>
                <a:latin typeface="Times New Roman"/>
                <a:ea typeface="Times New Roman"/>
                <a:cs typeface="Times New Roman"/>
                <a:sym typeface="Times New Roman"/>
              </a:rPr>
              <a:t>Claims raised by customer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771"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422" b="-11021"/>
            </a:stretch>
          </a:blipFill>
        </p:spPr>
        <p:txBody>
          <a:bodyPr/>
          <a:lstStyle/>
          <a:p>
            <a:endParaRPr lang="en-IN" dirty="0"/>
          </a:p>
        </p:txBody>
      </p:sp>
      <p:sp>
        <p:nvSpPr>
          <p:cNvPr id="4" name="Freeform 4"/>
          <p:cNvSpPr/>
          <p:nvPr/>
        </p:nvSpPr>
        <p:spPr>
          <a:xfrm>
            <a:off x="398177" y="419100"/>
            <a:ext cx="8572055" cy="4506632"/>
          </a:xfrm>
          <a:custGeom>
            <a:avLst/>
            <a:gdLst/>
            <a:ahLst/>
            <a:cxnLst/>
            <a:rect l="l" t="t" r="r" b="b"/>
            <a:pathLst>
              <a:path w="8572055" h="4506632">
                <a:moveTo>
                  <a:pt x="0" y="0"/>
                </a:moveTo>
                <a:lnTo>
                  <a:pt x="8572055" y="0"/>
                </a:lnTo>
                <a:lnTo>
                  <a:pt x="8572055" y="4506632"/>
                </a:lnTo>
                <a:lnTo>
                  <a:pt x="0" y="4506632"/>
                </a:lnTo>
                <a:lnTo>
                  <a:pt x="0" y="0"/>
                </a:lnTo>
                <a:close/>
              </a:path>
            </a:pathLst>
          </a:custGeom>
          <a:blipFill>
            <a:blip r:embed="rId3"/>
            <a:stretch>
              <a:fillRect/>
            </a:stretch>
          </a:blipFill>
        </p:spPr>
      </p:sp>
      <p:sp>
        <p:nvSpPr>
          <p:cNvPr id="5" name="TextBox 5"/>
          <p:cNvSpPr txBox="1"/>
          <p:nvPr/>
        </p:nvSpPr>
        <p:spPr>
          <a:xfrm>
            <a:off x="1521279" y="6972300"/>
            <a:ext cx="6096000" cy="1573251"/>
          </a:xfrm>
          <a:prstGeom prst="rect">
            <a:avLst/>
          </a:prstGeom>
        </p:spPr>
        <p:txBody>
          <a:bodyPr wrap="square" lIns="0" tIns="0" rIns="0" bIns="0" rtlCol="0" anchor="t">
            <a:spAutoFit/>
          </a:bodyPr>
          <a:lstStyle/>
          <a:p>
            <a:pPr algn="ctr">
              <a:lnSpc>
                <a:spcPts val="6377"/>
              </a:lnSpc>
              <a:spcBef>
                <a:spcPct val="0"/>
              </a:spcBef>
            </a:pPr>
            <a:r>
              <a:rPr lang="en-US" sz="4555" dirty="0">
                <a:solidFill>
                  <a:srgbClr val="000000"/>
                </a:solidFill>
                <a:latin typeface="Times New Roman"/>
                <a:ea typeface="Times New Roman"/>
                <a:cs typeface="Times New Roman"/>
                <a:sym typeface="Times New Roman"/>
              </a:rPr>
              <a:t>Claims officer dashboard</a:t>
            </a:r>
          </a:p>
          <a:p>
            <a:pPr algn="ctr">
              <a:lnSpc>
                <a:spcPts val="6377"/>
              </a:lnSpc>
              <a:spcBef>
                <a:spcPct val="0"/>
              </a:spcBef>
            </a:pPr>
            <a:endParaRPr lang="en-US" sz="4555" dirty="0">
              <a:solidFill>
                <a:srgbClr val="000000"/>
              </a:solidFill>
              <a:latin typeface="Times New Roman"/>
              <a:ea typeface="Times New Roman"/>
              <a:cs typeface="Times New Roman"/>
              <a:sym typeface="Times New Roman"/>
            </a:endParaRPr>
          </a:p>
        </p:txBody>
      </p:sp>
      <p:sp>
        <p:nvSpPr>
          <p:cNvPr id="6" name="TextBox 6"/>
          <p:cNvSpPr txBox="1"/>
          <p:nvPr/>
        </p:nvSpPr>
        <p:spPr>
          <a:xfrm>
            <a:off x="9245317" y="2095500"/>
            <a:ext cx="8622735" cy="808222"/>
          </a:xfrm>
          <a:prstGeom prst="rect">
            <a:avLst/>
          </a:prstGeom>
        </p:spPr>
        <p:txBody>
          <a:bodyPr lIns="0" tIns="0" rIns="0" bIns="0" rtlCol="0" anchor="t">
            <a:spAutoFit/>
          </a:bodyPr>
          <a:lstStyle/>
          <a:p>
            <a:pPr algn="ctr">
              <a:lnSpc>
                <a:spcPts val="6377"/>
              </a:lnSpc>
              <a:spcBef>
                <a:spcPct val="0"/>
              </a:spcBef>
            </a:pPr>
            <a:r>
              <a:rPr lang="en-US" sz="4555" dirty="0">
                <a:solidFill>
                  <a:srgbClr val="000000"/>
                </a:solidFill>
                <a:latin typeface="Times New Roman"/>
                <a:ea typeface="Times New Roman"/>
                <a:cs typeface="Times New Roman"/>
                <a:sym typeface="Times New Roman"/>
              </a:rPr>
              <a:t>Hospital Manager dashboard</a:t>
            </a:r>
          </a:p>
        </p:txBody>
      </p:sp>
      <p:pic>
        <p:nvPicPr>
          <p:cNvPr id="7" name="Picture 6">
            <a:extLst>
              <a:ext uri="{FF2B5EF4-FFF2-40B4-BE49-F238E27FC236}">
                <a16:creationId xmlns:a16="http://schemas.microsoft.com/office/drawing/2014/main" id="{FAA1DCF1-33F6-C9FC-F828-33AF2F7D4FC9}"/>
              </a:ext>
            </a:extLst>
          </p:cNvPr>
          <p:cNvPicPr>
            <a:picLocks noChangeAspect="1"/>
          </p:cNvPicPr>
          <p:nvPr/>
        </p:nvPicPr>
        <p:blipFill>
          <a:blip r:embed="rId4"/>
          <a:stretch>
            <a:fillRect/>
          </a:stretch>
        </p:blipFill>
        <p:spPr>
          <a:xfrm>
            <a:off x="9127671" y="5372100"/>
            <a:ext cx="8657070" cy="444436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Freeform 4"/>
          <p:cNvSpPr/>
          <p:nvPr/>
        </p:nvSpPr>
        <p:spPr>
          <a:xfrm>
            <a:off x="533400" y="266700"/>
            <a:ext cx="8461531" cy="4465808"/>
          </a:xfrm>
          <a:custGeom>
            <a:avLst/>
            <a:gdLst/>
            <a:ahLst/>
            <a:cxnLst/>
            <a:rect l="l" t="t" r="r" b="b"/>
            <a:pathLst>
              <a:path w="8461531" h="4465808">
                <a:moveTo>
                  <a:pt x="0" y="0"/>
                </a:moveTo>
                <a:lnTo>
                  <a:pt x="8461531" y="0"/>
                </a:lnTo>
                <a:lnTo>
                  <a:pt x="8461531" y="4465808"/>
                </a:lnTo>
                <a:lnTo>
                  <a:pt x="0" y="4465808"/>
                </a:lnTo>
                <a:lnTo>
                  <a:pt x="0" y="0"/>
                </a:lnTo>
                <a:close/>
              </a:path>
            </a:pathLst>
          </a:custGeom>
          <a:blipFill>
            <a:blip r:embed="rId3"/>
            <a:stretch>
              <a:fillRect/>
            </a:stretch>
          </a:blipFill>
        </p:spPr>
      </p:sp>
      <p:sp>
        <p:nvSpPr>
          <p:cNvPr id="6" name="TextBox 6"/>
          <p:cNvSpPr txBox="1"/>
          <p:nvPr/>
        </p:nvSpPr>
        <p:spPr>
          <a:xfrm>
            <a:off x="11734800" y="2324093"/>
            <a:ext cx="3519289" cy="808222"/>
          </a:xfrm>
          <a:prstGeom prst="rect">
            <a:avLst/>
          </a:prstGeom>
        </p:spPr>
        <p:txBody>
          <a:bodyPr lIns="0" tIns="0" rIns="0" bIns="0" rtlCol="0" anchor="t">
            <a:spAutoFit/>
          </a:bodyPr>
          <a:lstStyle/>
          <a:p>
            <a:pPr algn="ctr">
              <a:lnSpc>
                <a:spcPts val="6377"/>
              </a:lnSpc>
              <a:spcBef>
                <a:spcPct val="0"/>
              </a:spcBef>
            </a:pPr>
            <a:r>
              <a:rPr lang="en-US" sz="4555" dirty="0">
                <a:solidFill>
                  <a:srgbClr val="000000"/>
                </a:solidFill>
                <a:latin typeface="Times New Roman"/>
                <a:ea typeface="Times New Roman"/>
                <a:cs typeface="Times New Roman"/>
                <a:sym typeface="Times New Roman"/>
              </a:rPr>
              <a:t>Claims History</a:t>
            </a:r>
          </a:p>
        </p:txBody>
      </p:sp>
      <p:pic>
        <p:nvPicPr>
          <p:cNvPr id="9" name="Picture 8">
            <a:extLst>
              <a:ext uri="{FF2B5EF4-FFF2-40B4-BE49-F238E27FC236}">
                <a16:creationId xmlns:a16="http://schemas.microsoft.com/office/drawing/2014/main" id="{A841AE3D-D309-A013-395F-9C043800A66A}"/>
              </a:ext>
            </a:extLst>
          </p:cNvPr>
          <p:cNvPicPr>
            <a:picLocks noChangeAspect="1"/>
          </p:cNvPicPr>
          <p:nvPr/>
        </p:nvPicPr>
        <p:blipFill>
          <a:blip r:embed="rId4"/>
          <a:srcRect b="7037"/>
          <a:stretch>
            <a:fillRect/>
          </a:stretch>
        </p:blipFill>
        <p:spPr>
          <a:xfrm>
            <a:off x="8994931" y="5143500"/>
            <a:ext cx="9003481" cy="4708071"/>
          </a:xfrm>
          <a:prstGeom prst="rect">
            <a:avLst/>
          </a:prstGeom>
        </p:spPr>
      </p:pic>
      <p:sp>
        <p:nvSpPr>
          <p:cNvPr id="11" name="TextBox 10">
            <a:extLst>
              <a:ext uri="{FF2B5EF4-FFF2-40B4-BE49-F238E27FC236}">
                <a16:creationId xmlns:a16="http://schemas.microsoft.com/office/drawing/2014/main" id="{93586FD8-AFC2-1256-D850-67CE9C3A298A}"/>
              </a:ext>
            </a:extLst>
          </p:cNvPr>
          <p:cNvSpPr txBox="1"/>
          <p:nvPr/>
        </p:nvSpPr>
        <p:spPr>
          <a:xfrm>
            <a:off x="1828800" y="6972300"/>
            <a:ext cx="6400800" cy="794064"/>
          </a:xfrm>
          <a:prstGeom prst="rect">
            <a:avLst/>
          </a:prstGeom>
          <a:noFill/>
        </p:spPr>
        <p:txBody>
          <a:bodyPr wrap="square" rtlCol="0">
            <a:spAutoFit/>
          </a:bodyPr>
          <a:lstStyle/>
          <a:p>
            <a:r>
              <a:rPr lang="en-IN" dirty="0"/>
              <a:t>	</a:t>
            </a:r>
            <a:r>
              <a:rPr lang="en-IN" sz="4560" dirty="0">
                <a:latin typeface="Times New Roman" panose="02020603050405020304" pitchFamily="18" charset="0"/>
                <a:cs typeface="Times New Roman" panose="02020603050405020304" pitchFamily="18" charset="0"/>
              </a:rPr>
              <a:t>Pending Claims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702183" y="567439"/>
            <a:ext cx="5719961" cy="808222"/>
          </a:xfrm>
          <a:prstGeom prst="rect">
            <a:avLst/>
          </a:prstGeom>
        </p:spPr>
        <p:txBody>
          <a:bodyPr lIns="0" tIns="0" rIns="0" bIns="0" rtlCol="0" anchor="t">
            <a:spAutoFit/>
          </a:bodyPr>
          <a:lstStyle/>
          <a:p>
            <a:pPr algn="ctr">
              <a:lnSpc>
                <a:spcPts val="6377"/>
              </a:lnSpc>
              <a:spcBef>
                <a:spcPct val="0"/>
              </a:spcBef>
            </a:pPr>
            <a:r>
              <a:rPr lang="en-US" sz="4555" u="sng">
                <a:solidFill>
                  <a:srgbClr val="000000"/>
                </a:solidFill>
                <a:latin typeface="Times New Roman"/>
                <a:ea typeface="Times New Roman"/>
                <a:cs typeface="Times New Roman"/>
                <a:sym typeface="Times New Roman"/>
              </a:rPr>
              <a:t>Results &amp; Achievements</a:t>
            </a:r>
          </a:p>
        </p:txBody>
      </p:sp>
      <p:sp>
        <p:nvSpPr>
          <p:cNvPr id="4" name="TextBox 4"/>
          <p:cNvSpPr txBox="1"/>
          <p:nvPr/>
        </p:nvSpPr>
        <p:spPr>
          <a:xfrm>
            <a:off x="0" y="1885064"/>
            <a:ext cx="18288000" cy="6517875"/>
          </a:xfrm>
          <a:prstGeom prst="rect">
            <a:avLst/>
          </a:prstGeom>
        </p:spPr>
        <p:txBody>
          <a:bodyPr lIns="0" tIns="0" rIns="0" bIns="0" rtlCol="0" anchor="t">
            <a:spAutoFit/>
          </a:bodyPr>
          <a:lstStyle/>
          <a:p>
            <a:pPr marL="875525" lvl="1" indent="-437763" algn="l">
              <a:lnSpc>
                <a:spcPts val="5677"/>
              </a:lnSpc>
              <a:buFont typeface="Arial"/>
              <a:buChar char="•"/>
            </a:pPr>
            <a:r>
              <a:rPr lang="en-US" sz="4055" dirty="0">
                <a:solidFill>
                  <a:srgbClr val="000000"/>
                </a:solidFill>
                <a:latin typeface="Times New Roman"/>
                <a:ea typeface="Times New Roman"/>
                <a:cs typeface="Times New Roman"/>
                <a:sym typeface="Times New Roman"/>
              </a:rPr>
              <a:t>End-to-End Automation: Developed a complete digital ecosystem that automates the entire insurance lifecycle from policy issuance and hospital treatment verification to claim review and final payout.</a:t>
            </a:r>
          </a:p>
          <a:p>
            <a:pPr marL="875525" lvl="1" indent="-437763" algn="l">
              <a:lnSpc>
                <a:spcPts val="5677"/>
              </a:lnSpc>
              <a:buFont typeface="Arial"/>
              <a:buChar char="•"/>
            </a:pPr>
            <a:r>
              <a:rPr lang="en-US" sz="4055" dirty="0">
                <a:solidFill>
                  <a:srgbClr val="000000"/>
                </a:solidFill>
                <a:latin typeface="Times New Roman"/>
                <a:ea typeface="Times New Roman"/>
                <a:cs typeface="Times New Roman"/>
                <a:sym typeface="Times New Roman"/>
              </a:rPr>
              <a:t>Robust Full-Stack Architecture: Built a secure and scalable system using .NET Core 8 and Angular, implementing Clean Architecture and Role-Based Access Control (RBAC) for data security.</a:t>
            </a:r>
          </a:p>
          <a:p>
            <a:pPr marL="875525" lvl="1" indent="-437763" algn="l">
              <a:lnSpc>
                <a:spcPts val="5677"/>
              </a:lnSpc>
              <a:buFont typeface="Arial"/>
              <a:buChar char="•"/>
            </a:pPr>
            <a:r>
              <a:rPr lang="en-US" sz="4055" dirty="0">
                <a:solidFill>
                  <a:srgbClr val="000000"/>
                </a:solidFill>
                <a:latin typeface="Times New Roman"/>
                <a:ea typeface="Times New Roman"/>
                <a:cs typeface="Times New Roman"/>
                <a:sym typeface="Times New Roman"/>
              </a:rPr>
              <a:t>Performance &amp; Usability: Delivered a responsive user experience with advanced features like server-side pagination, real-time analytics dashboards, and seamless search capabilities for handling large datasets.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511620" y="2264850"/>
            <a:ext cx="15338954" cy="6017854"/>
            <a:chOff x="0" y="0"/>
            <a:chExt cx="20451938" cy="8023806"/>
          </a:xfrm>
        </p:grpSpPr>
        <p:sp>
          <p:nvSpPr>
            <p:cNvPr id="4" name="TextBox 4"/>
            <p:cNvSpPr txBox="1"/>
            <p:nvPr/>
          </p:nvSpPr>
          <p:spPr>
            <a:xfrm>
              <a:off x="0" y="428625"/>
              <a:ext cx="20451938" cy="4214408"/>
            </a:xfrm>
            <a:prstGeom prst="rect">
              <a:avLst/>
            </a:prstGeom>
          </p:spPr>
          <p:txBody>
            <a:bodyPr lIns="0" tIns="0" rIns="0" bIns="0" rtlCol="0" anchor="t">
              <a:spAutoFit/>
            </a:bodyPr>
            <a:lstStyle/>
            <a:p>
              <a:pPr algn="ctr">
                <a:lnSpc>
                  <a:spcPts val="22883"/>
                </a:lnSpc>
              </a:pPr>
              <a:r>
                <a:rPr lang="en-US" sz="22883" b="1">
                  <a:solidFill>
                    <a:srgbClr val="000000"/>
                  </a:solidFill>
                  <a:latin typeface="Lato Heavy"/>
                  <a:ea typeface="Lato Heavy"/>
                  <a:cs typeface="Lato Heavy"/>
                  <a:sym typeface="Lato Heavy"/>
                </a:rPr>
                <a:t>LIVE</a:t>
              </a:r>
            </a:p>
          </p:txBody>
        </p:sp>
        <p:sp>
          <p:nvSpPr>
            <p:cNvPr id="5" name="TextBox 5"/>
            <p:cNvSpPr txBox="1"/>
            <p:nvPr/>
          </p:nvSpPr>
          <p:spPr>
            <a:xfrm>
              <a:off x="0" y="4580221"/>
              <a:ext cx="20451938" cy="3443585"/>
            </a:xfrm>
            <a:prstGeom prst="rect">
              <a:avLst/>
            </a:prstGeom>
          </p:spPr>
          <p:txBody>
            <a:bodyPr lIns="0" tIns="0" rIns="0" bIns="0" rtlCol="0" anchor="t">
              <a:spAutoFit/>
            </a:bodyPr>
            <a:lstStyle/>
            <a:p>
              <a:pPr algn="ctr">
                <a:lnSpc>
                  <a:spcPts val="9975"/>
                </a:lnSpc>
              </a:pPr>
              <a:r>
                <a:rPr lang="en-US" sz="9068" b="1" i="1" spc="389">
                  <a:solidFill>
                    <a:srgbClr val="000000"/>
                  </a:solidFill>
                  <a:latin typeface="Lato Bold Italics"/>
                  <a:ea typeface="Lato Bold Italics"/>
                  <a:cs typeface="Lato Bold Italics"/>
                  <a:sym typeface="Lato Bold Italics"/>
                </a:rPr>
                <a:t>DEMONSTRATION</a:t>
              </a:r>
            </a:p>
            <a:p>
              <a:pPr algn="ctr">
                <a:lnSpc>
                  <a:spcPts val="9975"/>
                </a:lnSpc>
              </a:pPr>
              <a:endParaRPr lang="en-US" sz="9068" b="1" i="1" spc="389">
                <a:solidFill>
                  <a:srgbClr val="000000"/>
                </a:solidFill>
                <a:latin typeface="Lato Bold Italics"/>
                <a:ea typeface="Lato Bold Italics"/>
                <a:cs typeface="Lato Bold Italics"/>
                <a:sym typeface="Lato Bold Italic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805" r="-4520" b="-18993"/>
            </a:stretch>
          </a:blipFill>
        </p:spPr>
      </p:sp>
      <p:sp>
        <p:nvSpPr>
          <p:cNvPr id="3" name="TextBox 3"/>
          <p:cNvSpPr txBox="1"/>
          <p:nvPr/>
        </p:nvSpPr>
        <p:spPr>
          <a:xfrm>
            <a:off x="737419" y="567439"/>
            <a:ext cx="4064099" cy="808222"/>
          </a:xfrm>
          <a:prstGeom prst="rect">
            <a:avLst/>
          </a:prstGeom>
        </p:spPr>
        <p:txBody>
          <a:bodyPr lIns="0" tIns="0" rIns="0" bIns="0" rtlCol="0" anchor="t">
            <a:spAutoFit/>
          </a:bodyPr>
          <a:lstStyle/>
          <a:p>
            <a:pPr algn="ctr">
              <a:lnSpc>
                <a:spcPts val="6377"/>
              </a:lnSpc>
              <a:spcBef>
                <a:spcPct val="0"/>
              </a:spcBef>
            </a:pPr>
            <a:r>
              <a:rPr lang="en-US" sz="4555" u="sng">
                <a:solidFill>
                  <a:srgbClr val="000000"/>
                </a:solidFill>
                <a:latin typeface="Times New Roman"/>
                <a:ea typeface="Times New Roman"/>
                <a:cs typeface="Times New Roman"/>
                <a:sym typeface="Times New Roman"/>
              </a:rPr>
              <a:t>Project Overview</a:t>
            </a:r>
          </a:p>
        </p:txBody>
      </p:sp>
      <p:sp>
        <p:nvSpPr>
          <p:cNvPr id="4" name="TextBox 4"/>
          <p:cNvSpPr txBox="1"/>
          <p:nvPr/>
        </p:nvSpPr>
        <p:spPr>
          <a:xfrm>
            <a:off x="823365" y="1588334"/>
            <a:ext cx="2273796" cy="706622"/>
          </a:xfrm>
          <a:prstGeom prst="rect">
            <a:avLst/>
          </a:prstGeom>
        </p:spPr>
        <p:txBody>
          <a:bodyPr lIns="0" tIns="0" rIns="0" bIns="0" rtlCol="0" anchor="t">
            <a:spAutoFit/>
          </a:bodyPr>
          <a:lstStyle/>
          <a:p>
            <a:pPr algn="ctr">
              <a:lnSpc>
                <a:spcPts val="5677"/>
              </a:lnSpc>
              <a:spcBef>
                <a:spcPct val="0"/>
              </a:spcBef>
            </a:pPr>
            <a:r>
              <a:rPr lang="en-US" sz="4055" u="sng">
                <a:solidFill>
                  <a:srgbClr val="000000"/>
                </a:solidFill>
                <a:latin typeface="Times New Roman"/>
                <a:ea typeface="Times New Roman"/>
                <a:cs typeface="Times New Roman"/>
                <a:sym typeface="Times New Roman"/>
              </a:rPr>
              <a:t>Objective: </a:t>
            </a:r>
          </a:p>
        </p:txBody>
      </p:sp>
      <p:sp>
        <p:nvSpPr>
          <p:cNvPr id="5" name="TextBox 5"/>
          <p:cNvSpPr txBox="1"/>
          <p:nvPr/>
        </p:nvSpPr>
        <p:spPr>
          <a:xfrm>
            <a:off x="737419" y="2494981"/>
            <a:ext cx="17173354" cy="2020552"/>
          </a:xfrm>
          <a:prstGeom prst="rect">
            <a:avLst/>
          </a:prstGeom>
        </p:spPr>
        <p:txBody>
          <a:bodyPr lIns="0" tIns="0" rIns="0" bIns="0" rtlCol="0" anchor="t">
            <a:spAutoFit/>
          </a:bodyPr>
          <a:lstStyle/>
          <a:p>
            <a:pPr algn="ctr">
              <a:lnSpc>
                <a:spcPts val="5331"/>
              </a:lnSpc>
              <a:spcBef>
                <a:spcPct val="0"/>
              </a:spcBef>
            </a:pPr>
            <a:r>
              <a:rPr lang="en-US" sz="3808">
                <a:solidFill>
                  <a:srgbClr val="000000"/>
                </a:solidFill>
                <a:latin typeface="Times New Roman"/>
                <a:ea typeface="Times New Roman"/>
                <a:cs typeface="Times New Roman"/>
                <a:sym typeface="Times New Roman"/>
              </a:rPr>
              <a:t>To streamline the entire health insurance lifecycle from policy enrollment and premium payments to claims processing and hospital treatment verification through a unified, role-based digital platform.</a:t>
            </a:r>
          </a:p>
        </p:txBody>
      </p:sp>
      <p:sp>
        <p:nvSpPr>
          <p:cNvPr id="6" name="TextBox 6"/>
          <p:cNvSpPr txBox="1"/>
          <p:nvPr/>
        </p:nvSpPr>
        <p:spPr>
          <a:xfrm>
            <a:off x="737419" y="4725084"/>
            <a:ext cx="3968552" cy="706622"/>
          </a:xfrm>
          <a:prstGeom prst="rect">
            <a:avLst/>
          </a:prstGeom>
        </p:spPr>
        <p:txBody>
          <a:bodyPr lIns="0" tIns="0" rIns="0" bIns="0" rtlCol="0" anchor="t">
            <a:spAutoFit/>
          </a:bodyPr>
          <a:lstStyle/>
          <a:p>
            <a:pPr algn="ctr">
              <a:lnSpc>
                <a:spcPts val="5677"/>
              </a:lnSpc>
              <a:spcBef>
                <a:spcPct val="0"/>
              </a:spcBef>
            </a:pPr>
            <a:r>
              <a:rPr lang="en-US" sz="4055" u="sng">
                <a:solidFill>
                  <a:srgbClr val="000000"/>
                </a:solidFill>
                <a:latin typeface="Times New Roman"/>
                <a:ea typeface="Times New Roman"/>
                <a:cs typeface="Times New Roman"/>
                <a:sym typeface="Times New Roman"/>
              </a:rPr>
              <a:t>Technology Stack: </a:t>
            </a:r>
          </a:p>
        </p:txBody>
      </p:sp>
      <p:sp>
        <p:nvSpPr>
          <p:cNvPr id="7" name="TextBox 7"/>
          <p:cNvSpPr txBox="1"/>
          <p:nvPr/>
        </p:nvSpPr>
        <p:spPr>
          <a:xfrm>
            <a:off x="823365" y="5885564"/>
            <a:ext cx="11134235" cy="670120"/>
          </a:xfrm>
          <a:prstGeom prst="rect">
            <a:avLst/>
          </a:prstGeom>
        </p:spPr>
        <p:txBody>
          <a:bodyPr lIns="0" tIns="0" rIns="0" bIns="0" rtlCol="0" anchor="t">
            <a:spAutoFit/>
          </a:bodyPr>
          <a:lstStyle/>
          <a:p>
            <a:pPr algn="ctr">
              <a:lnSpc>
                <a:spcPts val="5677"/>
              </a:lnSpc>
              <a:spcBef>
                <a:spcPct val="0"/>
              </a:spcBef>
            </a:pPr>
            <a:r>
              <a:rPr lang="en-US" sz="4055" dirty="0">
                <a:solidFill>
                  <a:srgbClr val="000000"/>
                </a:solidFill>
                <a:latin typeface="Times New Roman"/>
                <a:ea typeface="Times New Roman"/>
                <a:cs typeface="Times New Roman"/>
                <a:sym typeface="Times New Roman"/>
              </a:rPr>
              <a:t> ASP.NET Core 8 Web API, Angular 21, SQL Server.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0137081" y="460513"/>
            <a:ext cx="7796050" cy="5213608"/>
          </a:xfrm>
          <a:custGeom>
            <a:avLst/>
            <a:gdLst/>
            <a:ahLst/>
            <a:cxnLst/>
            <a:rect l="l" t="t" r="r" b="b"/>
            <a:pathLst>
              <a:path w="7796050" h="5213608">
                <a:moveTo>
                  <a:pt x="0" y="0"/>
                </a:moveTo>
                <a:lnTo>
                  <a:pt x="7796050" y="0"/>
                </a:lnTo>
                <a:lnTo>
                  <a:pt x="7796050" y="5213608"/>
                </a:lnTo>
                <a:lnTo>
                  <a:pt x="0" y="5213608"/>
                </a:lnTo>
                <a:lnTo>
                  <a:pt x="0" y="0"/>
                </a:lnTo>
                <a:close/>
              </a:path>
            </a:pathLst>
          </a:custGeom>
          <a:blipFill>
            <a:blip r:embed="rId3"/>
            <a:stretch>
              <a:fillRect/>
            </a:stretch>
          </a:blipFill>
        </p:spPr>
      </p:sp>
      <p:sp>
        <p:nvSpPr>
          <p:cNvPr id="4" name="TextBox 4"/>
          <p:cNvSpPr txBox="1"/>
          <p:nvPr/>
        </p:nvSpPr>
        <p:spPr>
          <a:xfrm>
            <a:off x="777393" y="567439"/>
            <a:ext cx="4418310" cy="808222"/>
          </a:xfrm>
          <a:prstGeom prst="rect">
            <a:avLst/>
          </a:prstGeom>
        </p:spPr>
        <p:txBody>
          <a:bodyPr lIns="0" tIns="0" rIns="0" bIns="0" rtlCol="0" anchor="t">
            <a:spAutoFit/>
          </a:bodyPr>
          <a:lstStyle/>
          <a:p>
            <a:pPr algn="ctr">
              <a:lnSpc>
                <a:spcPts val="6377"/>
              </a:lnSpc>
              <a:spcBef>
                <a:spcPct val="0"/>
              </a:spcBef>
            </a:pPr>
            <a:r>
              <a:rPr lang="en-US" sz="4555" u="sng">
                <a:solidFill>
                  <a:srgbClr val="000000"/>
                </a:solidFill>
                <a:latin typeface="Times New Roman"/>
                <a:ea typeface="Times New Roman"/>
                <a:cs typeface="Times New Roman"/>
                <a:sym typeface="Times New Roman"/>
              </a:rPr>
              <a:t>Problem Statement</a:t>
            </a:r>
          </a:p>
        </p:txBody>
      </p:sp>
      <p:sp>
        <p:nvSpPr>
          <p:cNvPr id="5" name="TextBox 5"/>
          <p:cNvSpPr txBox="1"/>
          <p:nvPr/>
        </p:nvSpPr>
        <p:spPr>
          <a:xfrm>
            <a:off x="740522" y="1575567"/>
            <a:ext cx="9396559" cy="4945723"/>
          </a:xfrm>
          <a:prstGeom prst="rect">
            <a:avLst/>
          </a:prstGeom>
        </p:spPr>
        <p:txBody>
          <a:bodyPr lIns="0" tIns="0" rIns="0" bIns="0" rtlCol="0" anchor="t">
            <a:spAutoFit/>
          </a:bodyPr>
          <a:lstStyle/>
          <a:p>
            <a:pPr algn="l">
              <a:lnSpc>
                <a:spcPts val="5618"/>
              </a:lnSpc>
            </a:pPr>
            <a:r>
              <a:rPr lang="en-US" sz="4013">
                <a:solidFill>
                  <a:srgbClr val="000000"/>
                </a:solidFill>
                <a:latin typeface="Times New Roman"/>
                <a:ea typeface="Times New Roman"/>
                <a:cs typeface="Times New Roman"/>
                <a:sym typeface="Times New Roman"/>
              </a:rPr>
              <a:t>Current health insurance systems are slow and confusing because they rely heavily on manual paperwork and disconnected processes. This leads to long delays in claim approvals, frequent errors in payments, and frustration for customers who cannot easily</a:t>
            </a:r>
          </a:p>
          <a:p>
            <a:pPr algn="l">
              <a:lnSpc>
                <a:spcPts val="5683"/>
              </a:lnSpc>
            </a:pPr>
            <a:r>
              <a:rPr lang="en-US" sz="4059">
                <a:solidFill>
                  <a:srgbClr val="000000"/>
                </a:solidFill>
                <a:latin typeface="Times New Roman"/>
                <a:ea typeface="Times New Roman"/>
                <a:cs typeface="Times New Roman"/>
                <a:sym typeface="Times New Roman"/>
              </a:rPr>
              <a:t> </a:t>
            </a:r>
          </a:p>
        </p:txBody>
      </p:sp>
      <p:sp>
        <p:nvSpPr>
          <p:cNvPr id="6" name="TextBox 6"/>
          <p:cNvSpPr txBox="1"/>
          <p:nvPr/>
        </p:nvSpPr>
        <p:spPr>
          <a:xfrm>
            <a:off x="777393" y="5909846"/>
            <a:ext cx="17879316" cy="2135372"/>
          </a:xfrm>
          <a:prstGeom prst="rect">
            <a:avLst/>
          </a:prstGeom>
        </p:spPr>
        <p:txBody>
          <a:bodyPr lIns="0" tIns="0" rIns="0" bIns="0" rtlCol="0" anchor="t">
            <a:spAutoFit/>
          </a:bodyPr>
          <a:lstStyle/>
          <a:p>
            <a:pPr algn="l">
              <a:lnSpc>
                <a:spcPts val="5677"/>
              </a:lnSpc>
              <a:spcBef>
                <a:spcPct val="0"/>
              </a:spcBef>
            </a:pPr>
            <a:r>
              <a:rPr lang="en-US" sz="4055">
                <a:solidFill>
                  <a:srgbClr val="000000"/>
                </a:solidFill>
                <a:latin typeface="Times New Roman"/>
                <a:ea typeface="Times New Roman"/>
                <a:cs typeface="Times New Roman"/>
                <a:sym typeface="Times New Roman"/>
              </a:rPr>
              <a:t>track their status. There is a critical need for a unified digital platform that connects customers, hospitals, and insurers in real-time to make insurance management faster, transparent, and error-free.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23" r="-823" b="-20395"/>
            </a:stretch>
          </a:blipFill>
        </p:spPr>
      </p:sp>
      <p:sp>
        <p:nvSpPr>
          <p:cNvPr id="3" name="TextBox 3"/>
          <p:cNvSpPr txBox="1"/>
          <p:nvPr/>
        </p:nvSpPr>
        <p:spPr>
          <a:xfrm>
            <a:off x="618602" y="567439"/>
            <a:ext cx="5768280" cy="808222"/>
          </a:xfrm>
          <a:prstGeom prst="rect">
            <a:avLst/>
          </a:prstGeom>
        </p:spPr>
        <p:txBody>
          <a:bodyPr lIns="0" tIns="0" rIns="0" bIns="0" rtlCol="0" anchor="t">
            <a:spAutoFit/>
          </a:bodyPr>
          <a:lstStyle/>
          <a:p>
            <a:pPr algn="ctr">
              <a:lnSpc>
                <a:spcPts val="6377"/>
              </a:lnSpc>
              <a:spcBef>
                <a:spcPct val="0"/>
              </a:spcBef>
            </a:pPr>
            <a:r>
              <a:rPr lang="en-US" sz="4555" u="sng">
                <a:solidFill>
                  <a:srgbClr val="000000"/>
                </a:solidFill>
                <a:latin typeface="Times New Roman"/>
                <a:ea typeface="Times New Roman"/>
                <a:cs typeface="Times New Roman"/>
                <a:sym typeface="Times New Roman"/>
              </a:rPr>
              <a:t>Solution &amp; Key Features</a:t>
            </a:r>
          </a:p>
        </p:txBody>
      </p:sp>
      <p:sp>
        <p:nvSpPr>
          <p:cNvPr id="4" name="TextBox 4"/>
          <p:cNvSpPr txBox="1"/>
          <p:nvPr/>
        </p:nvSpPr>
        <p:spPr>
          <a:xfrm>
            <a:off x="0" y="2128061"/>
            <a:ext cx="18288000" cy="7850145"/>
          </a:xfrm>
          <a:prstGeom prst="rect">
            <a:avLst/>
          </a:prstGeom>
        </p:spPr>
        <p:txBody>
          <a:bodyPr lIns="0" tIns="0" rIns="0" bIns="0" rtlCol="0" anchor="t">
            <a:spAutoFit/>
          </a:bodyPr>
          <a:lstStyle/>
          <a:p>
            <a:pPr marL="878362" lvl="1" indent="-439181" algn="l">
              <a:lnSpc>
                <a:spcPts val="5695"/>
              </a:lnSpc>
              <a:buFont typeface="Arial"/>
              <a:buChar char="•"/>
            </a:pPr>
            <a:r>
              <a:rPr lang="en-US" sz="4068" u="sng">
                <a:solidFill>
                  <a:srgbClr val="000000"/>
                </a:solidFill>
                <a:latin typeface="Times New Roman"/>
                <a:ea typeface="Times New Roman"/>
                <a:cs typeface="Times New Roman"/>
                <a:sym typeface="Times New Roman"/>
              </a:rPr>
              <a:t>Unified Digital Platform:</a:t>
            </a:r>
            <a:r>
              <a:rPr lang="en-US" sz="4068">
                <a:solidFill>
                  <a:srgbClr val="000000"/>
                </a:solidFill>
                <a:latin typeface="Times New Roman"/>
                <a:ea typeface="Times New Roman"/>
                <a:cs typeface="Times New Roman"/>
                <a:sym typeface="Times New Roman"/>
              </a:rPr>
              <a:t> Connects customers, hospitals, and insurers on a single, seamless ecosystem.</a:t>
            </a:r>
          </a:p>
          <a:p>
            <a:pPr marL="878362" lvl="1" indent="-439181" algn="l">
              <a:lnSpc>
                <a:spcPts val="5695"/>
              </a:lnSpc>
              <a:buFont typeface="Arial"/>
              <a:buChar char="•"/>
            </a:pPr>
            <a:r>
              <a:rPr lang="en-US" sz="4068" u="sng">
                <a:solidFill>
                  <a:srgbClr val="000000"/>
                </a:solidFill>
                <a:latin typeface="Times New Roman"/>
                <a:ea typeface="Times New Roman"/>
                <a:cs typeface="Times New Roman"/>
                <a:sym typeface="Times New Roman"/>
              </a:rPr>
              <a:t>Role-Based Access Control:</a:t>
            </a:r>
            <a:r>
              <a:rPr lang="en-US" sz="4068">
                <a:solidFill>
                  <a:srgbClr val="000000"/>
                </a:solidFill>
                <a:latin typeface="Times New Roman"/>
                <a:ea typeface="Times New Roman"/>
                <a:cs typeface="Times New Roman"/>
                <a:sym typeface="Times New Roman"/>
              </a:rPr>
              <a:t> Delivers secure, personalized dashboards tailored to each user's specific role.</a:t>
            </a:r>
          </a:p>
          <a:p>
            <a:pPr marL="878362" lvl="1" indent="-439181" algn="l">
              <a:lnSpc>
                <a:spcPts val="5695"/>
              </a:lnSpc>
              <a:buFont typeface="Arial"/>
              <a:buChar char="•"/>
            </a:pPr>
            <a:r>
              <a:rPr lang="en-US" sz="4068" u="sng">
                <a:solidFill>
                  <a:srgbClr val="000000"/>
                </a:solidFill>
                <a:latin typeface="Times New Roman"/>
                <a:ea typeface="Times New Roman"/>
                <a:cs typeface="Times New Roman"/>
                <a:sym typeface="Times New Roman"/>
              </a:rPr>
              <a:t>Automated Policy Management:</a:t>
            </a:r>
            <a:r>
              <a:rPr lang="en-US" sz="4068">
                <a:solidFill>
                  <a:srgbClr val="000000"/>
                </a:solidFill>
                <a:latin typeface="Times New Roman"/>
                <a:ea typeface="Times New Roman"/>
                <a:cs typeface="Times New Roman"/>
                <a:sym typeface="Times New Roman"/>
              </a:rPr>
              <a:t> Simplifies enrollment and renewals while enabling instant coverage verification.</a:t>
            </a:r>
          </a:p>
          <a:p>
            <a:pPr marL="878362" lvl="1" indent="-439181" algn="l">
              <a:lnSpc>
                <a:spcPts val="5695"/>
              </a:lnSpc>
              <a:buFont typeface="Arial"/>
              <a:buChar char="•"/>
            </a:pPr>
            <a:r>
              <a:rPr lang="en-US" sz="4068" u="sng">
                <a:solidFill>
                  <a:srgbClr val="000000"/>
                </a:solidFill>
                <a:latin typeface="Times New Roman"/>
                <a:ea typeface="Times New Roman"/>
                <a:cs typeface="Times New Roman"/>
                <a:sym typeface="Times New Roman"/>
              </a:rPr>
              <a:t>End-to-End Claims Workflow:</a:t>
            </a:r>
            <a:r>
              <a:rPr lang="en-US" sz="4068">
                <a:solidFill>
                  <a:srgbClr val="000000"/>
                </a:solidFill>
                <a:latin typeface="Times New Roman"/>
                <a:ea typeface="Times New Roman"/>
                <a:cs typeface="Times New Roman"/>
                <a:sym typeface="Times New Roman"/>
              </a:rPr>
              <a:t> Digitizes the entire claims process for transparency and faster approvals.</a:t>
            </a:r>
          </a:p>
          <a:p>
            <a:pPr marL="878362" lvl="1" indent="-439181" algn="l">
              <a:lnSpc>
                <a:spcPts val="5695"/>
              </a:lnSpc>
              <a:buFont typeface="Arial"/>
              <a:buChar char="•"/>
            </a:pPr>
            <a:r>
              <a:rPr lang="en-US" sz="4068" u="sng">
                <a:solidFill>
                  <a:srgbClr val="000000"/>
                </a:solidFill>
                <a:latin typeface="Times New Roman"/>
                <a:ea typeface="Times New Roman"/>
                <a:cs typeface="Times New Roman"/>
                <a:sym typeface="Times New Roman"/>
              </a:rPr>
              <a:t>Real-Time Analytics:</a:t>
            </a:r>
            <a:r>
              <a:rPr lang="en-US" sz="4068">
                <a:solidFill>
                  <a:srgbClr val="000000"/>
                </a:solidFill>
                <a:latin typeface="Times New Roman"/>
                <a:ea typeface="Times New Roman"/>
                <a:cs typeface="Times New Roman"/>
                <a:sym typeface="Times New Roman"/>
              </a:rPr>
              <a:t> Empowers decision-makers with instant visibility into financial performance and claim trends.</a:t>
            </a:r>
          </a:p>
          <a:p>
            <a:pPr algn="l">
              <a:lnSpc>
                <a:spcPts val="5683"/>
              </a:lnSpc>
            </a:pPr>
            <a:endParaRPr lang="en-US" sz="4068">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23" r="-823" b="-20395"/>
            </a:stretch>
          </a:blipFill>
        </p:spPr>
      </p:sp>
      <p:sp>
        <p:nvSpPr>
          <p:cNvPr id="3" name="TextBox 3"/>
          <p:cNvSpPr txBox="1"/>
          <p:nvPr/>
        </p:nvSpPr>
        <p:spPr>
          <a:xfrm>
            <a:off x="914400" y="536345"/>
            <a:ext cx="4526526" cy="752514"/>
          </a:xfrm>
          <a:prstGeom prst="rect">
            <a:avLst/>
          </a:prstGeom>
        </p:spPr>
        <p:txBody>
          <a:bodyPr wrap="square" lIns="0" tIns="0" rIns="0" bIns="0" rtlCol="0" anchor="t">
            <a:spAutoFit/>
          </a:bodyPr>
          <a:lstStyle/>
          <a:p>
            <a:pPr algn="ctr">
              <a:lnSpc>
                <a:spcPts val="6377"/>
              </a:lnSpc>
              <a:spcBef>
                <a:spcPct val="0"/>
              </a:spcBef>
            </a:pPr>
            <a:r>
              <a:rPr lang="en-US" sz="4555" u="sng" dirty="0">
                <a:solidFill>
                  <a:srgbClr val="000000"/>
                </a:solidFill>
                <a:latin typeface="Times New Roman"/>
                <a:ea typeface="Times New Roman"/>
                <a:cs typeface="Times New Roman"/>
                <a:sym typeface="Times New Roman"/>
              </a:rPr>
              <a:t>Technology Stack</a:t>
            </a:r>
          </a:p>
        </p:txBody>
      </p:sp>
      <p:sp>
        <p:nvSpPr>
          <p:cNvPr id="4" name="TextBox 4"/>
          <p:cNvSpPr txBox="1"/>
          <p:nvPr/>
        </p:nvSpPr>
        <p:spPr>
          <a:xfrm>
            <a:off x="807474" y="1642535"/>
            <a:ext cx="16776290" cy="1420997"/>
          </a:xfrm>
          <a:prstGeom prst="rect">
            <a:avLst/>
          </a:prstGeom>
        </p:spPr>
        <p:txBody>
          <a:bodyPr lIns="0" tIns="0" rIns="0" bIns="0" rtlCol="0" anchor="t">
            <a:spAutoFit/>
          </a:bodyPr>
          <a:lstStyle/>
          <a:p>
            <a:pPr marL="875525" lvl="1" indent="-437763" algn="l">
              <a:lnSpc>
                <a:spcPts val="5677"/>
              </a:lnSpc>
              <a:buFont typeface="Arial"/>
              <a:buChar char="•"/>
            </a:pPr>
            <a:r>
              <a:rPr lang="en-US" sz="4055" dirty="0">
                <a:solidFill>
                  <a:srgbClr val="000000"/>
                </a:solidFill>
                <a:latin typeface="Times New Roman"/>
                <a:ea typeface="Times New Roman"/>
                <a:cs typeface="Times New Roman"/>
                <a:sym typeface="Times New Roman"/>
              </a:rPr>
              <a:t>Built with ASP.NET Core 8 Web API, utilizing Entity Framework Core for robust data management and JWT for secure, stateless authentication.</a:t>
            </a:r>
          </a:p>
        </p:txBody>
      </p:sp>
      <p:sp>
        <p:nvSpPr>
          <p:cNvPr id="5" name="TextBox 5"/>
          <p:cNvSpPr txBox="1"/>
          <p:nvPr/>
        </p:nvSpPr>
        <p:spPr>
          <a:xfrm>
            <a:off x="807474" y="3330232"/>
            <a:ext cx="17259300" cy="2135372"/>
          </a:xfrm>
          <a:prstGeom prst="rect">
            <a:avLst/>
          </a:prstGeom>
        </p:spPr>
        <p:txBody>
          <a:bodyPr lIns="0" tIns="0" rIns="0" bIns="0" rtlCol="0" anchor="t">
            <a:spAutoFit/>
          </a:bodyPr>
          <a:lstStyle/>
          <a:p>
            <a:pPr marL="875525" lvl="1" indent="-437763" algn="l">
              <a:lnSpc>
                <a:spcPts val="5677"/>
              </a:lnSpc>
              <a:buFont typeface="Arial"/>
              <a:buChar char="•"/>
            </a:pPr>
            <a:r>
              <a:rPr lang="en-US" sz="4055">
                <a:solidFill>
                  <a:srgbClr val="000000"/>
                </a:solidFill>
                <a:latin typeface="Times New Roman"/>
                <a:ea typeface="Times New Roman"/>
                <a:cs typeface="Times New Roman"/>
                <a:sym typeface="Times New Roman"/>
              </a:rPr>
              <a:t>Developed using Angular 17 with TypeScript, featuring a responsive UI built with Angular Material and Bootstrap for a seamless user experience across devices.</a:t>
            </a:r>
          </a:p>
        </p:txBody>
      </p:sp>
      <p:sp>
        <p:nvSpPr>
          <p:cNvPr id="6" name="TextBox 6"/>
          <p:cNvSpPr txBox="1"/>
          <p:nvPr/>
        </p:nvSpPr>
        <p:spPr>
          <a:xfrm>
            <a:off x="807474" y="5732304"/>
            <a:ext cx="17259300" cy="2135372"/>
          </a:xfrm>
          <a:prstGeom prst="rect">
            <a:avLst/>
          </a:prstGeom>
        </p:spPr>
        <p:txBody>
          <a:bodyPr lIns="0" tIns="0" rIns="0" bIns="0" rtlCol="0" anchor="t">
            <a:spAutoFit/>
          </a:bodyPr>
          <a:lstStyle/>
          <a:p>
            <a:pPr marL="875525" lvl="1" indent="-437763" algn="l">
              <a:lnSpc>
                <a:spcPts val="5677"/>
              </a:lnSpc>
              <a:buFont typeface="Arial"/>
              <a:buChar char="•"/>
            </a:pPr>
            <a:r>
              <a:rPr lang="en-US" sz="4055">
                <a:solidFill>
                  <a:srgbClr val="000000"/>
                </a:solidFill>
                <a:latin typeface="Times New Roman"/>
                <a:ea typeface="Times New Roman"/>
                <a:cs typeface="Times New Roman"/>
                <a:sym typeface="Times New Roman"/>
              </a:rPr>
              <a:t>Implements granular Role-Based Access Control (RBAC) for Admins, Customers, Agents, Claims Officers, and Hospital Managers to ensure data security</a:t>
            </a:r>
          </a:p>
        </p:txBody>
      </p:sp>
      <p:sp>
        <p:nvSpPr>
          <p:cNvPr id="7" name="TextBox 7"/>
          <p:cNvSpPr txBox="1"/>
          <p:nvPr/>
        </p:nvSpPr>
        <p:spPr>
          <a:xfrm>
            <a:off x="807474" y="8134376"/>
            <a:ext cx="17259300" cy="1420997"/>
          </a:xfrm>
          <a:prstGeom prst="rect">
            <a:avLst/>
          </a:prstGeom>
        </p:spPr>
        <p:txBody>
          <a:bodyPr lIns="0" tIns="0" rIns="0" bIns="0" rtlCol="0" anchor="t">
            <a:spAutoFit/>
          </a:bodyPr>
          <a:lstStyle/>
          <a:p>
            <a:pPr marL="875525" lvl="1" indent="-437763" algn="l">
              <a:lnSpc>
                <a:spcPts val="5677"/>
              </a:lnSpc>
              <a:buFont typeface="Arial"/>
              <a:buChar char="•"/>
            </a:pPr>
            <a:r>
              <a:rPr lang="en-US" sz="4055">
                <a:solidFill>
                  <a:srgbClr val="000000"/>
                </a:solidFill>
                <a:latin typeface="Times New Roman"/>
                <a:ea typeface="Times New Roman"/>
                <a:cs typeface="Times New Roman"/>
                <a:sym typeface="Times New Roman"/>
              </a:rPr>
              <a:t>Powered by Microsoft SQL Server for high-performance, relational data storage, managed via Entity Framework Core Code-First migrations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23" r="-823" b="-20395"/>
            </a:stretch>
          </a:blipFill>
        </p:spPr>
      </p:sp>
      <p:sp>
        <p:nvSpPr>
          <p:cNvPr id="3" name="Freeform 3"/>
          <p:cNvSpPr/>
          <p:nvPr/>
        </p:nvSpPr>
        <p:spPr>
          <a:xfrm>
            <a:off x="3635730" y="1824102"/>
            <a:ext cx="11885770" cy="8007309"/>
          </a:xfrm>
          <a:custGeom>
            <a:avLst/>
            <a:gdLst/>
            <a:ahLst/>
            <a:cxnLst/>
            <a:rect l="l" t="t" r="r" b="b"/>
            <a:pathLst>
              <a:path w="11885770" h="8007309">
                <a:moveTo>
                  <a:pt x="0" y="0"/>
                </a:moveTo>
                <a:lnTo>
                  <a:pt x="11885770" y="0"/>
                </a:lnTo>
                <a:lnTo>
                  <a:pt x="11885770" y="8007308"/>
                </a:lnTo>
                <a:lnTo>
                  <a:pt x="0" y="8007308"/>
                </a:lnTo>
                <a:lnTo>
                  <a:pt x="0" y="0"/>
                </a:lnTo>
                <a:close/>
              </a:path>
            </a:pathLst>
          </a:custGeom>
          <a:blipFill>
            <a:blip r:embed="rId3"/>
            <a:stretch>
              <a:fillRect l="-937" r="-937" b="-939"/>
            </a:stretch>
          </a:blipFill>
        </p:spPr>
      </p:sp>
      <p:sp>
        <p:nvSpPr>
          <p:cNvPr id="4" name="TextBox 4"/>
          <p:cNvSpPr txBox="1"/>
          <p:nvPr/>
        </p:nvSpPr>
        <p:spPr>
          <a:xfrm>
            <a:off x="669901" y="567439"/>
            <a:ext cx="4707037" cy="808222"/>
          </a:xfrm>
          <a:prstGeom prst="rect">
            <a:avLst/>
          </a:prstGeom>
        </p:spPr>
        <p:txBody>
          <a:bodyPr lIns="0" tIns="0" rIns="0" bIns="0" rtlCol="0" anchor="t">
            <a:spAutoFit/>
          </a:bodyPr>
          <a:lstStyle/>
          <a:p>
            <a:pPr algn="ctr">
              <a:lnSpc>
                <a:spcPts val="6377"/>
              </a:lnSpc>
              <a:spcBef>
                <a:spcPct val="0"/>
              </a:spcBef>
            </a:pPr>
            <a:r>
              <a:rPr lang="en-US" sz="4555" u="sng">
                <a:solidFill>
                  <a:srgbClr val="000000"/>
                </a:solidFill>
                <a:latin typeface="Times New Roman"/>
                <a:ea typeface="Times New Roman"/>
                <a:cs typeface="Times New Roman"/>
                <a:sym typeface="Times New Roman"/>
              </a:rPr>
              <a:t>System Architecture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143" t="-11630" b="-11721"/>
            </a:stretch>
          </a:blipFill>
        </p:spPr>
      </p:sp>
      <p:sp>
        <p:nvSpPr>
          <p:cNvPr id="3" name="Freeform 3"/>
          <p:cNvSpPr/>
          <p:nvPr/>
        </p:nvSpPr>
        <p:spPr>
          <a:xfrm>
            <a:off x="689926" y="1520271"/>
            <a:ext cx="7771930" cy="4112161"/>
          </a:xfrm>
          <a:custGeom>
            <a:avLst/>
            <a:gdLst/>
            <a:ahLst/>
            <a:cxnLst/>
            <a:rect l="l" t="t" r="r" b="b"/>
            <a:pathLst>
              <a:path w="7771930" h="4112161">
                <a:moveTo>
                  <a:pt x="0" y="0"/>
                </a:moveTo>
                <a:lnTo>
                  <a:pt x="7771930" y="0"/>
                </a:lnTo>
                <a:lnTo>
                  <a:pt x="7771930" y="4112161"/>
                </a:lnTo>
                <a:lnTo>
                  <a:pt x="0" y="4112161"/>
                </a:lnTo>
                <a:lnTo>
                  <a:pt x="0" y="0"/>
                </a:lnTo>
                <a:close/>
              </a:path>
            </a:pathLst>
          </a:custGeom>
          <a:blipFill>
            <a:blip r:embed="rId3"/>
            <a:stretch>
              <a:fillRect l="-952" t="-1386" r="-952"/>
            </a:stretch>
          </a:blipFill>
        </p:spPr>
      </p:sp>
      <p:sp>
        <p:nvSpPr>
          <p:cNvPr id="4" name="Freeform 4"/>
          <p:cNvSpPr/>
          <p:nvPr/>
        </p:nvSpPr>
        <p:spPr>
          <a:xfrm>
            <a:off x="9488401" y="5632432"/>
            <a:ext cx="8328116" cy="4393799"/>
          </a:xfrm>
          <a:custGeom>
            <a:avLst/>
            <a:gdLst/>
            <a:ahLst/>
            <a:cxnLst/>
            <a:rect l="l" t="t" r="r" b="b"/>
            <a:pathLst>
              <a:path w="8328116" h="4393799">
                <a:moveTo>
                  <a:pt x="0" y="0"/>
                </a:moveTo>
                <a:lnTo>
                  <a:pt x="8328115" y="0"/>
                </a:lnTo>
                <a:lnTo>
                  <a:pt x="8328115" y="4393799"/>
                </a:lnTo>
                <a:lnTo>
                  <a:pt x="0" y="4393799"/>
                </a:lnTo>
                <a:lnTo>
                  <a:pt x="0" y="0"/>
                </a:lnTo>
                <a:close/>
              </a:path>
            </a:pathLst>
          </a:custGeom>
          <a:blipFill>
            <a:blip r:embed="rId4"/>
            <a:stretch>
              <a:fillRect/>
            </a:stretch>
          </a:blipFill>
        </p:spPr>
      </p:sp>
      <p:sp>
        <p:nvSpPr>
          <p:cNvPr id="5" name="TextBox 5"/>
          <p:cNvSpPr txBox="1"/>
          <p:nvPr/>
        </p:nvSpPr>
        <p:spPr>
          <a:xfrm>
            <a:off x="689926" y="567439"/>
            <a:ext cx="4224536" cy="808222"/>
          </a:xfrm>
          <a:prstGeom prst="rect">
            <a:avLst/>
          </a:prstGeom>
        </p:spPr>
        <p:txBody>
          <a:bodyPr lIns="0" tIns="0" rIns="0" bIns="0" rtlCol="0" anchor="t">
            <a:spAutoFit/>
          </a:bodyPr>
          <a:lstStyle/>
          <a:p>
            <a:pPr algn="ctr">
              <a:lnSpc>
                <a:spcPts val="6377"/>
              </a:lnSpc>
              <a:spcBef>
                <a:spcPct val="0"/>
              </a:spcBef>
            </a:pPr>
            <a:r>
              <a:rPr lang="en-US" sz="4555" u="sng">
                <a:solidFill>
                  <a:srgbClr val="000000"/>
                </a:solidFill>
                <a:latin typeface="Times New Roman"/>
                <a:ea typeface="Times New Roman"/>
                <a:cs typeface="Times New Roman"/>
                <a:sym typeface="Times New Roman"/>
              </a:rPr>
              <a:t>Dashboard Screen</a:t>
            </a:r>
          </a:p>
        </p:txBody>
      </p:sp>
      <p:sp>
        <p:nvSpPr>
          <p:cNvPr id="6" name="TextBox 6"/>
          <p:cNvSpPr txBox="1"/>
          <p:nvPr/>
        </p:nvSpPr>
        <p:spPr>
          <a:xfrm>
            <a:off x="10429019" y="3115091"/>
            <a:ext cx="3210781" cy="752514"/>
          </a:xfrm>
          <a:prstGeom prst="rect">
            <a:avLst/>
          </a:prstGeom>
        </p:spPr>
        <p:txBody>
          <a:bodyPr wrap="square" lIns="0" tIns="0" rIns="0" bIns="0" rtlCol="0" anchor="t">
            <a:spAutoFit/>
          </a:bodyPr>
          <a:lstStyle/>
          <a:p>
            <a:pPr algn="ctr">
              <a:lnSpc>
                <a:spcPts val="6377"/>
              </a:lnSpc>
              <a:spcBef>
                <a:spcPct val="0"/>
              </a:spcBef>
            </a:pPr>
            <a:r>
              <a:rPr lang="en-US" sz="4555" dirty="0">
                <a:solidFill>
                  <a:srgbClr val="000000"/>
                </a:solidFill>
                <a:latin typeface="Times New Roman"/>
                <a:ea typeface="Times New Roman"/>
                <a:cs typeface="Times New Roman"/>
                <a:sym typeface="Times New Roman"/>
              </a:rPr>
              <a:t>Login Page</a:t>
            </a:r>
          </a:p>
        </p:txBody>
      </p:sp>
      <p:sp>
        <p:nvSpPr>
          <p:cNvPr id="7" name="TextBox 7"/>
          <p:cNvSpPr txBox="1"/>
          <p:nvPr/>
        </p:nvSpPr>
        <p:spPr>
          <a:xfrm>
            <a:off x="1725571" y="7368070"/>
            <a:ext cx="6377782" cy="808222"/>
          </a:xfrm>
          <a:prstGeom prst="rect">
            <a:avLst/>
          </a:prstGeom>
        </p:spPr>
        <p:txBody>
          <a:bodyPr lIns="0" tIns="0" rIns="0" bIns="0" rtlCol="0" anchor="t">
            <a:spAutoFit/>
          </a:bodyPr>
          <a:lstStyle/>
          <a:p>
            <a:pPr algn="ctr">
              <a:lnSpc>
                <a:spcPts val="6377"/>
              </a:lnSpc>
              <a:spcBef>
                <a:spcPct val="0"/>
              </a:spcBef>
            </a:pPr>
            <a:r>
              <a:rPr lang="en-US" sz="4555">
                <a:solidFill>
                  <a:srgbClr val="000000"/>
                </a:solidFill>
                <a:latin typeface="Times New Roman"/>
                <a:ea typeface="Times New Roman"/>
                <a:cs typeface="Times New Roman"/>
                <a:sym typeface="Times New Roman"/>
              </a:rPr>
              <a:t>Register page for Customer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23" r="-823" b="-20395"/>
            </a:stretch>
          </a:blipFill>
        </p:spPr>
      </p:sp>
      <p:sp>
        <p:nvSpPr>
          <p:cNvPr id="3" name="Freeform 3"/>
          <p:cNvSpPr/>
          <p:nvPr/>
        </p:nvSpPr>
        <p:spPr>
          <a:xfrm>
            <a:off x="580495" y="784562"/>
            <a:ext cx="8338948" cy="4391336"/>
          </a:xfrm>
          <a:custGeom>
            <a:avLst/>
            <a:gdLst/>
            <a:ahLst/>
            <a:cxnLst/>
            <a:rect l="l" t="t" r="r" b="b"/>
            <a:pathLst>
              <a:path w="8338948" h="4391336">
                <a:moveTo>
                  <a:pt x="0" y="0"/>
                </a:moveTo>
                <a:lnTo>
                  <a:pt x="8338948" y="0"/>
                </a:lnTo>
                <a:lnTo>
                  <a:pt x="8338948" y="4391336"/>
                </a:lnTo>
                <a:lnTo>
                  <a:pt x="0" y="4391336"/>
                </a:lnTo>
                <a:lnTo>
                  <a:pt x="0" y="0"/>
                </a:lnTo>
                <a:close/>
              </a:path>
            </a:pathLst>
          </a:custGeom>
          <a:blipFill>
            <a:blip r:embed="rId3"/>
            <a:stretch>
              <a:fillRect/>
            </a:stretch>
          </a:blipFill>
        </p:spPr>
      </p:sp>
      <p:sp>
        <p:nvSpPr>
          <p:cNvPr id="4" name="Freeform 4"/>
          <p:cNvSpPr/>
          <p:nvPr/>
        </p:nvSpPr>
        <p:spPr>
          <a:xfrm>
            <a:off x="9144000" y="5522859"/>
            <a:ext cx="8500254" cy="4469380"/>
          </a:xfrm>
          <a:custGeom>
            <a:avLst/>
            <a:gdLst/>
            <a:ahLst/>
            <a:cxnLst/>
            <a:rect l="l" t="t" r="r" b="b"/>
            <a:pathLst>
              <a:path w="8500254" h="4469380">
                <a:moveTo>
                  <a:pt x="0" y="0"/>
                </a:moveTo>
                <a:lnTo>
                  <a:pt x="8500254" y="0"/>
                </a:lnTo>
                <a:lnTo>
                  <a:pt x="8500254" y="4469380"/>
                </a:lnTo>
                <a:lnTo>
                  <a:pt x="0" y="4469380"/>
                </a:lnTo>
                <a:lnTo>
                  <a:pt x="0" y="0"/>
                </a:lnTo>
                <a:close/>
              </a:path>
            </a:pathLst>
          </a:custGeom>
          <a:blipFill>
            <a:blip r:embed="rId4"/>
            <a:stretch>
              <a:fillRect/>
            </a:stretch>
          </a:blipFill>
        </p:spPr>
      </p:sp>
      <p:sp>
        <p:nvSpPr>
          <p:cNvPr id="5" name="TextBox 5"/>
          <p:cNvSpPr txBox="1"/>
          <p:nvPr/>
        </p:nvSpPr>
        <p:spPr>
          <a:xfrm>
            <a:off x="11265339" y="2518969"/>
            <a:ext cx="4257576" cy="808222"/>
          </a:xfrm>
          <a:prstGeom prst="rect">
            <a:avLst/>
          </a:prstGeom>
        </p:spPr>
        <p:txBody>
          <a:bodyPr lIns="0" tIns="0" rIns="0" bIns="0" rtlCol="0" anchor="t">
            <a:spAutoFit/>
          </a:bodyPr>
          <a:lstStyle/>
          <a:p>
            <a:pPr algn="ctr">
              <a:lnSpc>
                <a:spcPts val="6377"/>
              </a:lnSpc>
              <a:spcBef>
                <a:spcPct val="0"/>
              </a:spcBef>
            </a:pPr>
            <a:r>
              <a:rPr lang="en-US" sz="4555">
                <a:solidFill>
                  <a:srgbClr val="000000"/>
                </a:solidFill>
                <a:latin typeface="Times New Roman"/>
                <a:ea typeface="Times New Roman"/>
                <a:cs typeface="Times New Roman"/>
                <a:sym typeface="Times New Roman"/>
              </a:rPr>
              <a:t>Admin Dashboard</a:t>
            </a:r>
          </a:p>
        </p:txBody>
      </p:sp>
      <p:sp>
        <p:nvSpPr>
          <p:cNvPr id="6" name="TextBox 6"/>
          <p:cNvSpPr txBox="1"/>
          <p:nvPr/>
        </p:nvSpPr>
        <p:spPr>
          <a:xfrm>
            <a:off x="2362200" y="6934706"/>
            <a:ext cx="4723913" cy="753476"/>
          </a:xfrm>
          <a:prstGeom prst="rect">
            <a:avLst/>
          </a:prstGeom>
        </p:spPr>
        <p:txBody>
          <a:bodyPr wrap="square" lIns="0" tIns="0" rIns="0" bIns="0" rtlCol="0" anchor="t">
            <a:spAutoFit/>
          </a:bodyPr>
          <a:lstStyle/>
          <a:p>
            <a:pPr algn="ctr">
              <a:lnSpc>
                <a:spcPts val="6424"/>
              </a:lnSpc>
              <a:spcBef>
                <a:spcPct val="0"/>
              </a:spcBef>
            </a:pPr>
            <a:r>
              <a:rPr lang="en-US" sz="4588" dirty="0">
                <a:solidFill>
                  <a:srgbClr val="000000"/>
                </a:solidFill>
                <a:latin typeface="Times New Roman"/>
                <a:ea typeface="Times New Roman"/>
                <a:cs typeface="Times New Roman"/>
                <a:sym typeface="Times New Roman"/>
              </a:rPr>
              <a:t>User management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23" r="-823" b="-20395"/>
            </a:stretch>
          </a:blipFill>
        </p:spPr>
      </p:sp>
      <p:sp>
        <p:nvSpPr>
          <p:cNvPr id="3" name="Freeform 3"/>
          <p:cNvSpPr/>
          <p:nvPr/>
        </p:nvSpPr>
        <p:spPr>
          <a:xfrm>
            <a:off x="643746" y="571641"/>
            <a:ext cx="7875248" cy="4126569"/>
          </a:xfrm>
          <a:custGeom>
            <a:avLst/>
            <a:gdLst/>
            <a:ahLst/>
            <a:cxnLst/>
            <a:rect l="l" t="t" r="r" b="b"/>
            <a:pathLst>
              <a:path w="7875248" h="4126569">
                <a:moveTo>
                  <a:pt x="0" y="0"/>
                </a:moveTo>
                <a:lnTo>
                  <a:pt x="7875248" y="0"/>
                </a:lnTo>
                <a:lnTo>
                  <a:pt x="7875248" y="4126569"/>
                </a:lnTo>
                <a:lnTo>
                  <a:pt x="0" y="4126569"/>
                </a:lnTo>
                <a:lnTo>
                  <a:pt x="0" y="0"/>
                </a:lnTo>
                <a:close/>
              </a:path>
            </a:pathLst>
          </a:custGeom>
          <a:blipFill>
            <a:blip r:embed="rId3"/>
            <a:stretch>
              <a:fillRect/>
            </a:stretch>
          </a:blipFill>
        </p:spPr>
      </p:sp>
      <p:sp>
        <p:nvSpPr>
          <p:cNvPr id="4" name="Freeform 4"/>
          <p:cNvSpPr/>
          <p:nvPr/>
        </p:nvSpPr>
        <p:spPr>
          <a:xfrm>
            <a:off x="8913163" y="5350311"/>
            <a:ext cx="8898006" cy="4393709"/>
          </a:xfrm>
          <a:custGeom>
            <a:avLst/>
            <a:gdLst/>
            <a:ahLst/>
            <a:cxnLst/>
            <a:rect l="l" t="t" r="r" b="b"/>
            <a:pathLst>
              <a:path w="8898006" h="4393709">
                <a:moveTo>
                  <a:pt x="0" y="0"/>
                </a:moveTo>
                <a:lnTo>
                  <a:pt x="8898006" y="0"/>
                </a:lnTo>
                <a:lnTo>
                  <a:pt x="8898006" y="4393709"/>
                </a:lnTo>
                <a:lnTo>
                  <a:pt x="0" y="4393709"/>
                </a:lnTo>
                <a:lnTo>
                  <a:pt x="0" y="0"/>
                </a:lnTo>
                <a:close/>
              </a:path>
            </a:pathLst>
          </a:custGeom>
          <a:blipFill>
            <a:blip r:embed="rId4"/>
            <a:stretch>
              <a:fillRect b="-6511"/>
            </a:stretch>
          </a:blipFill>
        </p:spPr>
      </p:sp>
      <p:sp>
        <p:nvSpPr>
          <p:cNvPr id="5" name="TextBox 5"/>
          <p:cNvSpPr txBox="1"/>
          <p:nvPr/>
        </p:nvSpPr>
        <p:spPr>
          <a:xfrm>
            <a:off x="9144000" y="2520626"/>
            <a:ext cx="8333167" cy="808222"/>
          </a:xfrm>
          <a:prstGeom prst="rect">
            <a:avLst/>
          </a:prstGeom>
        </p:spPr>
        <p:txBody>
          <a:bodyPr lIns="0" tIns="0" rIns="0" bIns="0" rtlCol="0" anchor="t">
            <a:spAutoFit/>
          </a:bodyPr>
          <a:lstStyle/>
          <a:p>
            <a:pPr algn="ctr">
              <a:lnSpc>
                <a:spcPts val="6377"/>
              </a:lnSpc>
              <a:spcBef>
                <a:spcPct val="0"/>
              </a:spcBef>
            </a:pPr>
            <a:r>
              <a:rPr lang="en-US" sz="4555">
                <a:solidFill>
                  <a:srgbClr val="000000"/>
                </a:solidFill>
                <a:latin typeface="Times New Roman"/>
                <a:ea typeface="Times New Roman"/>
                <a:cs typeface="Times New Roman"/>
                <a:sym typeface="Times New Roman"/>
              </a:rPr>
              <a:t>Admin can add staff</a:t>
            </a:r>
          </a:p>
        </p:txBody>
      </p:sp>
      <p:sp>
        <p:nvSpPr>
          <p:cNvPr id="6" name="TextBox 6"/>
          <p:cNvSpPr txBox="1"/>
          <p:nvPr/>
        </p:nvSpPr>
        <p:spPr>
          <a:xfrm>
            <a:off x="1130173" y="7060434"/>
            <a:ext cx="7388821" cy="808222"/>
          </a:xfrm>
          <a:prstGeom prst="rect">
            <a:avLst/>
          </a:prstGeom>
        </p:spPr>
        <p:txBody>
          <a:bodyPr lIns="0" tIns="0" rIns="0" bIns="0" rtlCol="0" anchor="t">
            <a:spAutoFit/>
          </a:bodyPr>
          <a:lstStyle/>
          <a:p>
            <a:pPr algn="ctr">
              <a:lnSpc>
                <a:spcPts val="6377"/>
              </a:lnSpc>
              <a:spcBef>
                <a:spcPct val="0"/>
              </a:spcBef>
            </a:pPr>
            <a:r>
              <a:rPr lang="en-US" sz="4555">
                <a:solidFill>
                  <a:srgbClr val="000000"/>
                </a:solidFill>
                <a:latin typeface="Times New Roman"/>
                <a:ea typeface="Times New Roman"/>
                <a:cs typeface="Times New Roman"/>
                <a:sym typeface="Times New Roman"/>
              </a:rPr>
              <a:t>List of Insurance plans created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488</Words>
  <Application>Microsoft Office PowerPoint</Application>
  <PresentationFormat>Custom</PresentationFormat>
  <Paragraphs>53</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Arial</vt:lpstr>
      <vt:lpstr>Lato Bold Italics</vt:lpstr>
      <vt:lpstr>Lato Heavy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paragraph text</dc:title>
  <dc:creator>Rishika</dc:creator>
  <cp:lastModifiedBy>visshall cheeti</cp:lastModifiedBy>
  <cp:revision>3</cp:revision>
  <dcterms:created xsi:type="dcterms:W3CDTF">2006-08-16T00:00:00Z</dcterms:created>
  <dcterms:modified xsi:type="dcterms:W3CDTF">2026-01-06T09:56:56Z</dcterms:modified>
  <dc:identifier>DAG9njyNUzE</dc:identifier>
</cp:coreProperties>
</file>